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4"/>
  </p:notesMasterIdLst>
  <p:sldIdLst>
    <p:sldId id="314" r:id="rId2"/>
    <p:sldId id="258" r:id="rId3"/>
    <p:sldId id="307" r:id="rId4"/>
    <p:sldId id="263" r:id="rId5"/>
    <p:sldId id="259" r:id="rId6"/>
    <p:sldId id="261" r:id="rId7"/>
    <p:sldId id="298" r:id="rId8"/>
    <p:sldId id="281" r:id="rId9"/>
    <p:sldId id="265" r:id="rId10"/>
    <p:sldId id="271" r:id="rId11"/>
    <p:sldId id="262" r:id="rId12"/>
    <p:sldId id="311" r:id="rId13"/>
    <p:sldId id="310" r:id="rId14"/>
    <p:sldId id="309" r:id="rId15"/>
    <p:sldId id="270" r:id="rId16"/>
    <p:sldId id="300" r:id="rId17"/>
    <p:sldId id="272" r:id="rId18"/>
    <p:sldId id="304" r:id="rId19"/>
    <p:sldId id="302" r:id="rId20"/>
    <p:sldId id="299" r:id="rId21"/>
    <p:sldId id="306" r:id="rId22"/>
    <p:sldId id="266" r:id="rId23"/>
  </p:sldIdLst>
  <p:sldSz cx="9144000" cy="5143500" type="screen16x9"/>
  <p:notesSz cx="6858000" cy="9144000"/>
  <p:embeddedFontLst>
    <p:embeddedFont>
      <p:font typeface="Poppins"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Source Sans Pro" panose="020B0604020202020204" charset="0"/>
      <p:regular r:id="rId33"/>
      <p:bold r:id="rId34"/>
      <p:italic r:id="rId35"/>
      <p:boldItalic r:id="rId36"/>
    </p:embeddedFont>
    <p:embeddedFont>
      <p:font typeface="Algerian" panose="04020705040A02060702" pitchFamily="82" charset="0"/>
      <p:regular r:id="rId37"/>
    </p:embeddedFont>
    <p:embeddedFont>
      <p:font typeface="Poppins Light" panose="020B0604020202020204" charset="0"/>
      <p:regular r:id="rId38"/>
      <p:bold r:id="rId39"/>
      <p:italic r:id="rId40"/>
      <p:boldItalic r:id="rId41"/>
    </p:embeddedFont>
    <p:embeddedFont>
      <p:font typeface="Book Antiqua" panose="02040602050305030304"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4DA76C-795A-495A-BEFA-B778C0396278}">
  <a:tblStyle styleId="{F84DA76C-795A-495A-BEFA-B778C03962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611BF4-621E-4B3C-804F-145F23E6AE4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111" d="100"/>
          <a:sy n="111" d="100"/>
        </p:scale>
        <p:origin x="6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7754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891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307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778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6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732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12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6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234826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234826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788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733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3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46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098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8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09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97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79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25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34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234826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234826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662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129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30"/>
        <p:cNvGrpSpPr/>
        <p:nvPr/>
      </p:nvGrpSpPr>
      <p:grpSpPr>
        <a:xfrm>
          <a:off x="0" y="0"/>
          <a:ext cx="0" cy="0"/>
          <a:chOff x="0" y="0"/>
          <a:chExt cx="0" cy="0"/>
        </a:xfrm>
      </p:grpSpPr>
      <p:sp>
        <p:nvSpPr>
          <p:cNvPr id="131" name="Google Shape;131;p13"/>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926965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321901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grpSp>
        <p:nvGrpSpPr>
          <p:cNvPr id="35" name="Google Shape;35;p4"/>
          <p:cNvGrpSpPr/>
          <p:nvPr/>
        </p:nvGrpSpPr>
        <p:grpSpPr>
          <a:xfrm>
            <a:off x="818844" y="502333"/>
            <a:ext cx="2324700" cy="23247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43" name="Google Shape;43;p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44" name="Google Shape;44;p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5"/>
        <p:cNvGrpSpPr/>
        <p:nvPr/>
      </p:nvGrpSpPr>
      <p:grpSpPr>
        <a:xfrm>
          <a:off x="0" y="0"/>
          <a:ext cx="0" cy="0"/>
          <a:chOff x="0" y="0"/>
          <a:chExt cx="0" cy="0"/>
        </a:xfrm>
      </p:grpSpPr>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442731" y="337284"/>
            <a:ext cx="2324700" cy="23247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57"/>
        <p:cNvGrpSpPr/>
        <p:nvPr/>
      </p:nvGrpSpPr>
      <p:grpSpPr>
        <a:xfrm>
          <a:off x="0" y="0"/>
          <a:ext cx="0" cy="0"/>
          <a:chOff x="0" y="0"/>
          <a:chExt cx="0" cy="0"/>
        </a:xfrm>
      </p:grpSpPr>
      <p:sp>
        <p:nvSpPr>
          <p:cNvPr id="58" name="Google Shape;58;p6"/>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442731" y="337284"/>
            <a:ext cx="2324700" cy="23247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
        <p:cNvGrpSpPr/>
        <p:nvPr/>
      </p:nvGrpSpPr>
      <p:grpSpPr>
        <a:xfrm>
          <a:off x="0" y="0"/>
          <a:ext cx="0" cy="0"/>
          <a:chOff x="0" y="0"/>
          <a:chExt cx="0" cy="0"/>
        </a:xfrm>
      </p:grpSpPr>
      <p:grpSp>
        <p:nvGrpSpPr>
          <p:cNvPr id="70" name="Google Shape;70;p7"/>
          <p:cNvGrpSpPr/>
          <p:nvPr/>
        </p:nvGrpSpPr>
        <p:grpSpPr>
          <a:xfrm>
            <a:off x="-442731" y="337284"/>
            <a:ext cx="2324700" cy="23247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8" name="Google Shape;78;p7"/>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9" name="Google Shape;79;p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2"/>
        <p:cNvGrpSpPr/>
        <p:nvPr/>
      </p:nvGrpSpPr>
      <p:grpSpPr>
        <a:xfrm>
          <a:off x="0" y="0"/>
          <a:ext cx="0" cy="0"/>
          <a:chOff x="0" y="0"/>
          <a:chExt cx="0" cy="0"/>
        </a:xfrm>
      </p:grpSpPr>
      <p:grpSp>
        <p:nvGrpSpPr>
          <p:cNvPr id="83" name="Google Shape;83;p8"/>
          <p:cNvGrpSpPr/>
          <p:nvPr/>
        </p:nvGrpSpPr>
        <p:grpSpPr>
          <a:xfrm>
            <a:off x="-442731" y="337284"/>
            <a:ext cx="2324700" cy="23247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1" name="Google Shape;91;p8"/>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2" name="Google Shape;92;p8"/>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3" name="Google Shape;93;p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94" name="Google Shape;94;p8"/>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114"/>
        <p:cNvGrpSpPr/>
        <p:nvPr/>
      </p:nvGrpSpPr>
      <p:grpSpPr>
        <a:xfrm>
          <a:off x="0" y="0"/>
          <a:ext cx="0" cy="0"/>
          <a:chOff x="0" y="0"/>
          <a:chExt cx="0" cy="0"/>
        </a:xfrm>
      </p:grpSpPr>
      <p:sp>
        <p:nvSpPr>
          <p:cNvPr id="115" name="Google Shape;115;p11"/>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04850" y="-2705100"/>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121"/>
        <p:cNvGrpSpPr/>
        <p:nvPr/>
      </p:nvGrpSpPr>
      <p:grpSpPr>
        <a:xfrm>
          <a:off x="0" y="0"/>
          <a:ext cx="0" cy="0"/>
          <a:chOff x="0" y="0"/>
          <a:chExt cx="0" cy="0"/>
        </a:xfrm>
      </p:grpSpPr>
      <p:sp>
        <p:nvSpPr>
          <p:cNvPr id="122" name="Google Shape;122;p1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4" name="Google Shape;124;p12"/>
          <p:cNvGrpSpPr/>
          <p:nvPr/>
        </p:nvGrpSpPr>
        <p:grpSpPr>
          <a:xfrm>
            <a:off x="818844" y="502333"/>
            <a:ext cx="2324700" cy="23247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2"/>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1" r:id="rId11"/>
    <p:sldLayoutId id="2147483663"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blog.thoughtwire.com/how-can-ai-improve-frontline-healthcare" TargetMode="External"/><Relationship Id="rId4" Type="http://schemas.openxmlformats.org/officeDocument/2006/relationships/hyperlink" Target="https://www.thoughtwire.com/smart-hospital-products/synchronized-ops-appl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thoughtwire.com/smart-hospital-products/rapid-response-applic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417856" y="1868097"/>
            <a:ext cx="47208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METAVERSE INTERACTION MODULE</a:t>
            </a:r>
            <a:endParaRPr dirty="0"/>
          </a:p>
        </p:txBody>
      </p:sp>
      <p:grpSp>
        <p:nvGrpSpPr>
          <p:cNvPr id="142" name="Google Shape;142;p14"/>
          <p:cNvGrpSpPr/>
          <p:nvPr/>
        </p:nvGrpSpPr>
        <p:grpSpPr>
          <a:xfrm>
            <a:off x="8200957" y="2447997"/>
            <a:ext cx="832106" cy="832102"/>
            <a:chOff x="1923675" y="1633650"/>
            <a:chExt cx="436000" cy="435975"/>
          </a:xfrm>
        </p:grpSpPr>
        <p:sp>
          <p:nvSpPr>
            <p:cNvPr id="143" name="Google Shape;143;p14"/>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3437593" y="316260"/>
            <a:ext cx="2117558" cy="646331"/>
          </a:xfrm>
          <a:prstGeom prst="rect">
            <a:avLst/>
          </a:prstGeom>
          <a:noFill/>
        </p:spPr>
        <p:txBody>
          <a:bodyPr wrap="square" rtlCol="0">
            <a:spAutoFit/>
          </a:bodyPr>
          <a:lstStyle/>
          <a:p>
            <a:pPr algn="ctr"/>
            <a:endParaRPr lang="en-IN" sz="1800" b="1" dirty="0">
              <a:solidFill>
                <a:schemeClr val="bg1"/>
              </a:solidFill>
            </a:endParaRPr>
          </a:p>
          <a:p>
            <a:pPr algn="ctr"/>
            <a:r>
              <a:rPr lang="en-IN" sz="1800" b="1" dirty="0" smtClean="0">
                <a:solidFill>
                  <a:schemeClr val="bg1"/>
                </a:solidFill>
              </a:rPr>
              <a:t>Tech W1</a:t>
            </a:r>
            <a:endParaRPr lang="en-IN" sz="1800" b="1" dirty="0">
              <a:solidFill>
                <a:schemeClr val="bg1"/>
              </a:solidFill>
            </a:endParaRPr>
          </a:p>
        </p:txBody>
      </p:sp>
      <p:sp>
        <p:nvSpPr>
          <p:cNvPr id="4" name="Rectangle 3"/>
          <p:cNvSpPr/>
          <p:nvPr/>
        </p:nvSpPr>
        <p:spPr>
          <a:xfrm>
            <a:off x="131856" y="3465782"/>
            <a:ext cx="4572000" cy="1415772"/>
          </a:xfrm>
          <a:prstGeom prst="rect">
            <a:avLst/>
          </a:prstGeom>
        </p:spPr>
        <p:txBody>
          <a:bodyPr>
            <a:spAutoFit/>
          </a:bodyPr>
          <a:lstStyle/>
          <a:p>
            <a:r>
              <a:rPr lang="en-US" sz="1600" b="1" u="sng" dirty="0">
                <a:solidFill>
                  <a:schemeClr val="bg1"/>
                </a:solidFill>
              </a:rPr>
              <a:t>Ethical</a:t>
            </a:r>
            <a:r>
              <a:rPr lang="en-US" sz="1600" b="1" u="sng" dirty="0">
                <a:solidFill>
                  <a:schemeClr val="tx1"/>
                </a:solidFill>
              </a:rPr>
              <a:t> Squad</a:t>
            </a:r>
          </a:p>
          <a:p>
            <a:endParaRPr lang="en-US" b="1" dirty="0">
              <a:solidFill>
                <a:schemeClr val="tx1"/>
              </a:solidFill>
            </a:endParaRPr>
          </a:p>
          <a:p>
            <a:r>
              <a:rPr lang="en-US" b="1" dirty="0" err="1">
                <a:solidFill>
                  <a:schemeClr val="tx1"/>
                </a:solidFill>
              </a:rPr>
              <a:t>Muhil</a:t>
            </a:r>
            <a:r>
              <a:rPr lang="en-US" b="1" dirty="0">
                <a:solidFill>
                  <a:schemeClr val="tx1"/>
                </a:solidFill>
              </a:rPr>
              <a:t> S</a:t>
            </a:r>
          </a:p>
          <a:p>
            <a:r>
              <a:rPr lang="en-US" b="1" dirty="0" err="1">
                <a:solidFill>
                  <a:schemeClr val="tx1"/>
                </a:solidFill>
              </a:rPr>
              <a:t>Nethaji</a:t>
            </a:r>
            <a:r>
              <a:rPr lang="en-US" b="1" dirty="0">
                <a:solidFill>
                  <a:schemeClr val="tx1"/>
                </a:solidFill>
              </a:rPr>
              <a:t> V</a:t>
            </a:r>
          </a:p>
          <a:p>
            <a:r>
              <a:rPr lang="en-US" b="1" dirty="0" err="1">
                <a:solidFill>
                  <a:schemeClr val="tx1"/>
                </a:solidFill>
              </a:rPr>
              <a:t>Aswin</a:t>
            </a:r>
            <a:r>
              <a:rPr lang="en-US" b="1" dirty="0">
                <a:solidFill>
                  <a:schemeClr val="tx1"/>
                </a:solidFill>
              </a:rPr>
              <a:t> O</a:t>
            </a:r>
          </a:p>
          <a:p>
            <a:r>
              <a:rPr lang="en-US" b="1" dirty="0" err="1">
                <a:solidFill>
                  <a:schemeClr val="tx1"/>
                </a:solidFill>
              </a:rPr>
              <a:t>Athul</a:t>
            </a:r>
            <a:r>
              <a:rPr lang="en-US" b="1" dirty="0">
                <a:solidFill>
                  <a:schemeClr val="tx1"/>
                </a:solidFill>
              </a:rPr>
              <a:t> Dhanesh</a:t>
            </a:r>
            <a:endParaRPr lang="en-IN" b="1" dirty="0">
              <a:solidFill>
                <a:schemeClr val="tx1"/>
              </a:solidFill>
            </a:endParaRPr>
          </a:p>
        </p:txBody>
      </p:sp>
      <p:pic>
        <p:nvPicPr>
          <p:cNvPr id="13" name="Picture 12">
            <a:extLst>
              <a:ext uri="{FF2B5EF4-FFF2-40B4-BE49-F238E27FC236}">
                <a16:creationId xmlns:a16="http://schemas.microsoft.com/office/drawing/2014/main" xmlns="" id="{F291396C-918C-2240-B512-FD3EFB6F0BD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0" b="89640" l="4873" r="92797">
                        <a14:foregroundMark x1="51483" y1="27477" x2="51483" y2="27477"/>
                        <a14:foregroundMark x1="54449" y1="23423" x2="54449" y2="23423"/>
                        <a14:foregroundMark x1="54449" y1="18919" x2="54449" y2="18919"/>
                        <a14:foregroundMark x1="56780" y1="23874" x2="56780" y2="23874"/>
                        <a14:foregroundMark x1="60593" y1="23874" x2="60593" y2="23874"/>
                        <a14:foregroundMark x1="63771" y1="23874" x2="63771" y2="23874"/>
                        <a14:foregroundMark x1="73517" y1="23423" x2="73517" y2="23423"/>
                        <a14:foregroundMark x1="62076" y1="44144" x2="62076" y2="44144"/>
                        <a14:foregroundMark x1="69703" y1="27477" x2="69703" y2="27477"/>
                        <a14:foregroundMark x1="52119" y1="59910" x2="52119" y2="59910"/>
                        <a14:foregroundMark x1="59110" y1="63514" x2="59110" y2="63514"/>
                        <a14:foregroundMark x1="64831" y1="62613" x2="64831" y2="62613"/>
                        <a14:foregroundMark x1="77331" y1="63514" x2="77331" y2="63514"/>
                        <a14:foregroundMark x1="93008" y1="76126" x2="93008" y2="76126"/>
                        <a14:foregroundMark x1="10381" y1="42342" x2="10381" y2="42342"/>
                        <a14:foregroundMark x1="4873" y1="32883" x2="4873" y2="32883"/>
                        <a14:foregroundMark x1="29661" y1="43694" x2="29661" y2="43694"/>
                        <a14:backgroundMark x1="57627" y1="64865" x2="57627" y2="64865"/>
                        <a14:backgroundMark x1="57627" y1="65315" x2="57627" y2="65315"/>
                        <a14:backgroundMark x1="57627" y1="64865" x2="57627" y2="64865"/>
                        <a14:backgroundMark x1="57627" y1="65315" x2="57627" y2="65315"/>
                        <a14:backgroundMark x1="58051" y1="73423" x2="58051" y2="73423"/>
                        <a14:backgroundMark x1="58051" y1="64865" x2="58051" y2="64865"/>
                        <a14:backgroundMark x1="58051" y1="62613" x2="58051" y2="62613"/>
                        <a14:backgroundMark x1="58051" y1="62613" x2="58051" y2="62613"/>
                        <a14:backgroundMark x1="71398" y1="71622" x2="71398" y2="71622"/>
                      </a14:backgroundRemoval>
                    </a14:imgEffect>
                  </a14:imgLayer>
                </a14:imgProps>
              </a:ext>
            </a:extLst>
          </a:blip>
          <a:stretch>
            <a:fillRect/>
          </a:stretch>
        </p:blipFill>
        <p:spPr>
          <a:xfrm>
            <a:off x="810535" y="829370"/>
            <a:ext cx="1788286" cy="1120531"/>
          </a:xfrm>
          <a:prstGeom prst="rect">
            <a:avLst/>
          </a:prstGeom>
        </p:spPr>
      </p:pic>
      <p:sp>
        <p:nvSpPr>
          <p:cNvPr id="5" name="Rectangle 4"/>
          <p:cNvSpPr/>
          <p:nvPr/>
        </p:nvSpPr>
        <p:spPr>
          <a:xfrm>
            <a:off x="2337563" y="41715"/>
            <a:ext cx="4572000" cy="615553"/>
          </a:xfrm>
          <a:prstGeom prst="rect">
            <a:avLst/>
          </a:prstGeom>
        </p:spPr>
        <p:txBody>
          <a:bodyPr>
            <a:spAutoFit/>
          </a:bodyPr>
          <a:lstStyle/>
          <a:p>
            <a:pPr algn="ctr"/>
            <a:endParaRPr lang="en-US" sz="1600" b="1" dirty="0">
              <a:solidFill>
                <a:schemeClr val="bg1"/>
              </a:solidFill>
              <a:latin typeface="Poppins" panose="020B0604020202020204" charset="0"/>
              <a:cs typeface="Poppins" panose="020B0604020202020204" charset="0"/>
            </a:endParaRPr>
          </a:p>
          <a:p>
            <a:pPr algn="ctr"/>
            <a:r>
              <a:rPr lang="en-US" sz="1800" b="1" dirty="0" err="1">
                <a:solidFill>
                  <a:schemeClr val="bg1"/>
                </a:solidFill>
                <a:latin typeface="Algerian" panose="04020705040A02060702" pitchFamily="82" charset="0"/>
                <a:cs typeface="Poppins" panose="020B0604020202020204" charset="0"/>
              </a:rPr>
              <a:t>I</a:t>
            </a:r>
            <a:r>
              <a:rPr lang="en-US" sz="1600" b="1" dirty="0" err="1" smtClean="0">
                <a:solidFill>
                  <a:schemeClr val="bg1"/>
                </a:solidFill>
                <a:latin typeface="Poppins" panose="020B0604020202020204" charset="0"/>
                <a:cs typeface="Poppins" panose="020B0604020202020204" charset="0"/>
              </a:rPr>
              <a:t>deathon</a:t>
            </a:r>
            <a:r>
              <a:rPr lang="en-US" sz="1600" b="1" dirty="0" smtClean="0">
                <a:solidFill>
                  <a:schemeClr val="bg1"/>
                </a:solidFill>
                <a:latin typeface="Poppins" panose="020B0604020202020204" charset="0"/>
                <a:cs typeface="Poppins" panose="020B0604020202020204" charset="0"/>
              </a:rPr>
              <a:t> </a:t>
            </a:r>
            <a:r>
              <a:rPr lang="en-US" sz="1600" b="1" dirty="0">
                <a:solidFill>
                  <a:schemeClr val="bg1"/>
                </a:solidFill>
                <a:latin typeface="Poppins" panose="020B0604020202020204" charset="0"/>
                <a:cs typeface="Poppins" panose="020B0604020202020204" charset="0"/>
              </a:rPr>
              <a:t>– Season 2</a:t>
            </a:r>
            <a:endParaRPr lang="en-US" sz="1600" b="1" dirty="0">
              <a:solidFill>
                <a:schemeClr val="bg1"/>
              </a:solidFill>
              <a:latin typeface="Poppins" panose="020B0604020202020204" charset="0"/>
              <a:cs typeface="Poppins" panose="020B0604020202020204" charset="0"/>
            </a:endParaRPr>
          </a:p>
        </p:txBody>
      </p:sp>
      <p:sp>
        <p:nvSpPr>
          <p:cNvPr id="6" name="Rectangle 5"/>
          <p:cNvSpPr/>
          <p:nvPr/>
        </p:nvSpPr>
        <p:spPr>
          <a:xfrm>
            <a:off x="2738451" y="4419672"/>
            <a:ext cx="3304840" cy="523220"/>
          </a:xfrm>
          <a:prstGeom prst="rect">
            <a:avLst/>
          </a:prstGeom>
        </p:spPr>
        <p:txBody>
          <a:bodyPr wrap="square">
            <a:spAutoFit/>
          </a:bodyPr>
          <a:lstStyle/>
          <a:p>
            <a:pPr algn="ctr"/>
            <a:r>
              <a:rPr lang="en-US" b="1" dirty="0">
                <a:solidFill>
                  <a:schemeClr val="bg1"/>
                </a:solidFill>
                <a:effectLst>
                  <a:outerShdw blurRad="38100" dist="38100" dir="2700000" algn="tl">
                    <a:srgbClr val="000000">
                      <a:alpha val="43137"/>
                    </a:srgbClr>
                  </a:outerShdw>
                </a:effectLst>
                <a:latin typeface="Poppins" panose="020B0604020202020204" charset="0"/>
                <a:cs typeface="Poppins" panose="020B0604020202020204" charset="0"/>
              </a:rPr>
              <a:t>MANAKULA VINAYAGAR INSTITUTE OF TECHNOLOGY</a:t>
            </a:r>
            <a:endParaRPr lang="en-US" b="1" dirty="0">
              <a:solidFill>
                <a:schemeClr val="bg1"/>
              </a:solidFill>
              <a:effectLst>
                <a:outerShdw blurRad="38100" dist="38100" dir="2700000" algn="tl">
                  <a:srgbClr val="000000">
                    <a:alpha val="43137"/>
                  </a:srgbClr>
                </a:outerShdw>
              </a:effectLst>
              <a:latin typeface="Poppins" panose="020B0604020202020204" charset="0"/>
              <a:cs typeface="Poppins" panose="020B0604020202020204" charset="0"/>
            </a:endParaRPr>
          </a:p>
        </p:txBody>
      </p:sp>
    </p:spTree>
    <p:extLst>
      <p:ext uri="{BB962C8B-B14F-4D97-AF65-F5344CB8AC3E}">
        <p14:creationId xmlns:p14="http://schemas.microsoft.com/office/powerpoint/2010/main" val="4000159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ctrTitle" idx="4294967295"/>
          </p:nvPr>
        </p:nvSpPr>
        <p:spPr>
          <a:xfrm>
            <a:off x="2884625" y="720250"/>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3.1 $ Billion</a:t>
            </a:r>
            <a:endParaRPr dirty="0"/>
          </a:p>
        </p:txBody>
      </p:sp>
      <p:sp>
        <p:nvSpPr>
          <p:cNvPr id="319" name="Google Shape;319;p29"/>
          <p:cNvSpPr txBox="1">
            <a:spLocks noGrp="1"/>
          </p:cNvSpPr>
          <p:nvPr>
            <p:ph type="subTitle" idx="4294967295"/>
          </p:nvPr>
        </p:nvSpPr>
        <p:spPr>
          <a:xfrm>
            <a:off x="2884625" y="1331158"/>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1400" dirty="0" smtClean="0"/>
              <a:t>I</a:t>
            </a:r>
            <a:r>
              <a:rPr lang="en" sz="1400" dirty="0" smtClean="0"/>
              <a:t>n 2020</a:t>
            </a:r>
            <a:endParaRPr sz="1400" dirty="0"/>
          </a:p>
        </p:txBody>
      </p:sp>
      <p:sp>
        <p:nvSpPr>
          <p:cNvPr id="320" name="Google Shape;320;p29"/>
          <p:cNvSpPr txBox="1">
            <a:spLocks noGrp="1"/>
          </p:cNvSpPr>
          <p:nvPr>
            <p:ph type="ctrTitle" idx="4294967295"/>
          </p:nvPr>
        </p:nvSpPr>
        <p:spPr>
          <a:xfrm>
            <a:off x="2884625" y="3676057"/>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58.0%</a:t>
            </a:r>
            <a:endParaRPr dirty="0"/>
          </a:p>
        </p:txBody>
      </p:sp>
      <p:sp>
        <p:nvSpPr>
          <p:cNvPr id="321" name="Google Shape;321;p29"/>
          <p:cNvSpPr txBox="1">
            <a:spLocks noGrp="1"/>
          </p:cNvSpPr>
          <p:nvPr>
            <p:ph type="subTitle" idx="4294967295"/>
          </p:nvPr>
        </p:nvSpPr>
        <p:spPr>
          <a:xfrm>
            <a:off x="2884625" y="4327114"/>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1400" dirty="0" smtClean="0"/>
              <a:t>D</a:t>
            </a:r>
            <a:r>
              <a:rPr lang="en" sz="1400" dirty="0" smtClean="0"/>
              <a:t>uring the forecast period</a:t>
            </a:r>
            <a:endParaRPr sz="1400" dirty="0"/>
          </a:p>
        </p:txBody>
      </p:sp>
      <p:sp>
        <p:nvSpPr>
          <p:cNvPr id="322" name="Google Shape;322;p29"/>
          <p:cNvSpPr txBox="1">
            <a:spLocks noGrp="1"/>
          </p:cNvSpPr>
          <p:nvPr>
            <p:ph type="ctrTitle" idx="4294967295"/>
          </p:nvPr>
        </p:nvSpPr>
        <p:spPr>
          <a:xfrm>
            <a:off x="2884625" y="2034697"/>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48.2 $ Billion</a:t>
            </a:r>
            <a:endParaRPr dirty="0"/>
          </a:p>
        </p:txBody>
      </p:sp>
      <p:sp>
        <p:nvSpPr>
          <p:cNvPr id="323" name="Google Shape;323;p29"/>
          <p:cNvSpPr txBox="1">
            <a:spLocks noGrp="1"/>
          </p:cNvSpPr>
          <p:nvPr>
            <p:ph type="subTitle" idx="4294967295"/>
          </p:nvPr>
        </p:nvSpPr>
        <p:spPr>
          <a:xfrm>
            <a:off x="2884625" y="2645604"/>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1400" dirty="0" smtClean="0"/>
              <a:t>R</a:t>
            </a:r>
            <a:r>
              <a:rPr lang="en" sz="1400" dirty="0" smtClean="0"/>
              <a:t>each by 2026</a:t>
            </a:r>
            <a:endParaRPr sz="1400" dirty="0"/>
          </a:p>
        </p:txBody>
      </p:sp>
      <p:sp>
        <p:nvSpPr>
          <p:cNvPr id="324" name="Google Shape;324;p2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325" name="Google Shape;325;p29"/>
          <p:cNvGrpSpPr/>
          <p:nvPr/>
        </p:nvGrpSpPr>
        <p:grpSpPr>
          <a:xfrm>
            <a:off x="1799419" y="1526163"/>
            <a:ext cx="369526" cy="268183"/>
            <a:chOff x="3932350" y="3714775"/>
            <a:chExt cx="439650" cy="319075"/>
          </a:xfrm>
        </p:grpSpPr>
        <p:sp>
          <p:nvSpPr>
            <p:cNvPr id="326" name="Google Shape;326;p2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9;p29"/>
          <p:cNvSpPr txBox="1">
            <a:spLocks/>
          </p:cNvSpPr>
          <p:nvPr/>
        </p:nvSpPr>
        <p:spPr>
          <a:xfrm>
            <a:off x="2884625" y="503670"/>
            <a:ext cx="4365000"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a:buNone/>
            </a:pPr>
            <a:r>
              <a:rPr lang="en-US" sz="1400" dirty="0"/>
              <a:t>The global digital twin market size was valued </a:t>
            </a:r>
            <a:endParaRPr lang="en-IN" sz="1400" dirty="0"/>
          </a:p>
        </p:txBody>
      </p:sp>
      <p:sp>
        <p:nvSpPr>
          <p:cNvPr id="16" name="Google Shape;321;p29"/>
          <p:cNvSpPr txBox="1">
            <a:spLocks/>
          </p:cNvSpPr>
          <p:nvPr/>
        </p:nvSpPr>
        <p:spPr>
          <a:xfrm>
            <a:off x="2880360" y="3456700"/>
            <a:ext cx="4369265"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a:buFont typeface="Poppins Light"/>
              <a:buNone/>
            </a:pPr>
            <a:r>
              <a:rPr lang="en-US" sz="1400" dirty="0" smtClean="0"/>
              <a:t>Expected to grow at a CAGR of</a:t>
            </a:r>
            <a:endParaRPr lang="en-US" sz="1400" dirty="0"/>
          </a:p>
        </p:txBody>
      </p:sp>
      <p:sp>
        <p:nvSpPr>
          <p:cNvPr id="17" name="Google Shape;256;p23"/>
          <p:cNvSpPr txBox="1">
            <a:spLocks/>
          </p:cNvSpPr>
          <p:nvPr/>
        </p:nvSpPr>
        <p:spPr>
          <a:xfrm>
            <a:off x="1029674" y="1706324"/>
            <a:ext cx="1850686" cy="683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smtClean="0"/>
              <a:t>Market Size </a:t>
            </a:r>
          </a:p>
          <a:p>
            <a:pPr algn="ctr"/>
            <a:endParaRPr lang="en-US" sz="1800" dirty="0"/>
          </a:p>
          <a:p>
            <a:pPr algn="ctr"/>
            <a:endParaRPr lang="en-US" sz="1800" dirty="0" smtClean="0"/>
          </a:p>
          <a:p>
            <a:pPr algn="ctr"/>
            <a:endParaRPr lang="en-US" sz="1800" dirty="0"/>
          </a:p>
          <a:p>
            <a:pPr algn="ctr"/>
            <a:r>
              <a:rPr lang="en-US" sz="1800" dirty="0" smtClean="0"/>
              <a:t> Growth</a:t>
            </a:r>
            <a:endParaRPr 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ctrTitle" idx="4294967295"/>
          </p:nvPr>
        </p:nvSpPr>
        <p:spPr>
          <a:xfrm>
            <a:off x="1553792" y="2954950"/>
            <a:ext cx="6180794"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smtClean="0"/>
              <a:t>Solution Idea</a:t>
            </a:r>
            <a:endParaRPr sz="6000" dirty="0"/>
          </a:p>
        </p:txBody>
      </p:sp>
      <p:sp>
        <p:nvSpPr>
          <p:cNvPr id="206" name="Google Shape;206;p20"/>
          <p:cNvSpPr txBox="1">
            <a:spLocks noGrp="1"/>
          </p:cNvSpPr>
          <p:nvPr>
            <p:ph type="subTitle" idx="4294967295"/>
          </p:nvPr>
        </p:nvSpPr>
        <p:spPr>
          <a:xfrm>
            <a:off x="2092625" y="4097352"/>
            <a:ext cx="4958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sz="1400" dirty="0" smtClean="0"/>
              <a:t>I</a:t>
            </a:r>
            <a:r>
              <a:rPr lang="en" sz="1400" dirty="0" smtClean="0"/>
              <a:t>n a Nutshell</a:t>
            </a:r>
            <a:endParaRPr sz="1400" dirty="0"/>
          </a:p>
        </p:txBody>
      </p:sp>
      <p:grpSp>
        <p:nvGrpSpPr>
          <p:cNvPr id="207" name="Google Shape;207;p20"/>
          <p:cNvGrpSpPr/>
          <p:nvPr/>
        </p:nvGrpSpPr>
        <p:grpSpPr>
          <a:xfrm>
            <a:off x="3952298" y="309004"/>
            <a:ext cx="1738561" cy="1738545"/>
            <a:chOff x="6643075" y="3664250"/>
            <a:chExt cx="407950" cy="407975"/>
          </a:xfrm>
        </p:grpSpPr>
        <p:sp>
          <p:nvSpPr>
            <p:cNvPr id="208" name="Google Shape;208;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chemeClr val="tx1"/>
            </a:solid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0"/>
          <p:cNvGrpSpPr/>
          <p:nvPr/>
        </p:nvGrpSpPr>
        <p:grpSpPr>
          <a:xfrm rot="-587313">
            <a:off x="3850121" y="2274317"/>
            <a:ext cx="714809" cy="714768"/>
            <a:chOff x="576250" y="4319400"/>
            <a:chExt cx="442075" cy="442050"/>
          </a:xfrm>
        </p:grpSpPr>
        <p:sp>
          <p:nvSpPr>
            <p:cNvPr id="211" name="Google Shape;211;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0"/>
          <p:cNvSpPr/>
          <p:nvPr/>
        </p:nvSpPr>
        <p:spPr>
          <a:xfrm>
            <a:off x="3536507" y="710554"/>
            <a:ext cx="271742" cy="25947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2697553">
            <a:off x="5327282" y="2038984"/>
            <a:ext cx="412519" cy="39388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5653628" y="1814107"/>
            <a:ext cx="165205" cy="1578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rot="1280074">
            <a:off x="3348230" y="1493219"/>
            <a:ext cx="165200" cy="1577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8" name="Google Shape;477;p39"/>
          <p:cNvSpPr txBox="1"/>
          <p:nvPr/>
        </p:nvSpPr>
        <p:spPr>
          <a:xfrm>
            <a:off x="1368949" y="423307"/>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smtClean="0">
                <a:solidFill>
                  <a:schemeClr val="tx1"/>
                </a:solidFill>
                <a:latin typeface="Poppins"/>
                <a:cs typeface="Poppins"/>
                <a:sym typeface="Poppins"/>
              </a:rPr>
              <a:t>3</a:t>
            </a:r>
            <a:endParaRPr sz="6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13" name="Picture 2" descr="Digital Twin Done Right"/>
          <p:cNvPicPr>
            <a:picLocks noChangeAspect="1" noChangeArrowheads="1"/>
          </p:cNvPicPr>
          <p:nvPr/>
        </p:nvPicPr>
        <p:blipFill rotWithShape="1">
          <a:blip r:embed="rId3">
            <a:extLst>
              <a:ext uri="{28A0092B-C50C-407E-A947-70E740481C1C}">
                <a14:useLocalDpi xmlns:a14="http://schemas.microsoft.com/office/drawing/2010/main" val="0"/>
              </a:ext>
            </a:extLst>
          </a:blip>
          <a:srcRect b="3311"/>
          <a:stretch/>
        </p:blipFill>
        <p:spPr bwMode="auto">
          <a:xfrm>
            <a:off x="6222045" y="1374192"/>
            <a:ext cx="3312180" cy="2314121"/>
          </a:xfrm>
          <a:prstGeom prst="rect">
            <a:avLst/>
          </a:prstGeom>
          <a:noFill/>
          <a:extLst>
            <a:ext uri="{909E8E84-426E-40DD-AFC4-6F175D3DCCD1}">
              <a14:hiddenFill xmlns:a14="http://schemas.microsoft.com/office/drawing/2010/main">
                <a:solidFill>
                  <a:srgbClr val="FFFFFF"/>
                </a:solidFill>
              </a14:hiddenFill>
            </a:ext>
          </a:extLst>
        </p:spPr>
      </p:pic>
      <p:sp>
        <p:nvSpPr>
          <p:cNvPr id="238" name="Google Shape;238;p22"/>
          <p:cNvSpPr txBox="1">
            <a:spLocks noGrp="1"/>
          </p:cNvSpPr>
          <p:nvPr>
            <p:ph type="title"/>
          </p:nvPr>
        </p:nvSpPr>
        <p:spPr>
          <a:xfrm>
            <a:off x="412172" y="420018"/>
            <a:ext cx="5220300" cy="683100"/>
          </a:xfrm>
          <a:prstGeom prst="rect">
            <a:avLst/>
          </a:prstGeom>
        </p:spPr>
        <p:txBody>
          <a:bodyPr spcFirstLastPara="1" wrap="square" lIns="91425" tIns="91425" rIns="91425" bIns="91425" anchor="b" anchorCtr="0">
            <a:noAutofit/>
          </a:bodyPr>
          <a:lstStyle/>
          <a:p>
            <a:r>
              <a:rPr lang="pt-BR" dirty="0" smtClean="0"/>
              <a:t>Solution  Idea</a:t>
            </a:r>
            <a:endParaRPr lang="pt-BR" dirty="0"/>
          </a:p>
        </p:txBody>
      </p:sp>
      <p:sp>
        <p:nvSpPr>
          <p:cNvPr id="239" name="Google Shape;239;p22"/>
          <p:cNvSpPr txBox="1">
            <a:spLocks noGrp="1"/>
          </p:cNvSpPr>
          <p:nvPr>
            <p:ph type="body" idx="1"/>
          </p:nvPr>
        </p:nvSpPr>
        <p:spPr>
          <a:xfrm>
            <a:off x="412172" y="1204909"/>
            <a:ext cx="5585534" cy="2618400"/>
          </a:xfrm>
          <a:prstGeom prst="rect">
            <a:avLst/>
          </a:prstGeom>
        </p:spPr>
        <p:txBody>
          <a:bodyPr spcFirstLastPara="1" wrap="square" lIns="91425" tIns="91425" rIns="91425" bIns="91425" anchor="t" anchorCtr="0">
            <a:noAutofit/>
          </a:bodyPr>
          <a:lstStyle/>
          <a:p>
            <a:pPr>
              <a:buClrTx/>
            </a:pPr>
            <a:r>
              <a:rPr lang="en-US" b="1" dirty="0" smtClean="0"/>
              <a:t>Data: </a:t>
            </a:r>
            <a:r>
              <a:rPr lang="en-US" dirty="0" smtClean="0">
                <a:hlinkClick r:id="rId4"/>
              </a:rPr>
              <a:t>Data </a:t>
            </a:r>
            <a:r>
              <a:rPr lang="en-US" dirty="0">
                <a:hlinkClick r:id="rId4"/>
              </a:rPr>
              <a:t>from across the entire smart hospital</a:t>
            </a:r>
            <a:r>
              <a:rPr lang="en-US" dirty="0"/>
              <a:t> is needed, such as data about people, processes, connected devices, operational building systems, Hospital/Clinical Information Systems and external health systems. </a:t>
            </a:r>
          </a:p>
          <a:p>
            <a:pPr>
              <a:buClrTx/>
            </a:pPr>
            <a:r>
              <a:rPr lang="en-US" b="1" dirty="0" smtClean="0"/>
              <a:t>Context:</a:t>
            </a:r>
            <a:r>
              <a:rPr lang="en-US" b="1" dirty="0"/>
              <a:t> </a:t>
            </a:r>
            <a:r>
              <a:rPr lang="en-US" dirty="0"/>
              <a:t>Context includes real-time information about the actual state of the hospital, the people within it and their interactions between each other. The key element here is capturing the current status of people, systems and things and making them more visible.</a:t>
            </a:r>
          </a:p>
          <a:p>
            <a:pPr>
              <a:buClrTx/>
            </a:pPr>
            <a:r>
              <a:rPr lang="en-US" b="1" dirty="0" smtClean="0"/>
              <a:t>Reasoning:</a:t>
            </a:r>
            <a:r>
              <a:rPr lang="en-US" b="1" dirty="0"/>
              <a:t> </a:t>
            </a:r>
            <a:r>
              <a:rPr lang="en-US" dirty="0"/>
              <a:t>A method for applying reasoning to data is needed to drive action. Most commonly, reasoning is based on asynchronously processed rules, </a:t>
            </a:r>
            <a:r>
              <a:rPr lang="en-US" dirty="0">
                <a:hlinkClick r:id="rId5"/>
              </a:rPr>
              <a:t>artificial intelligence (AI) or machine learning (ML) models</a:t>
            </a:r>
            <a:r>
              <a:rPr lang="en-US" dirty="0"/>
              <a:t>, or temporal reasoning for varied frequency of events.</a:t>
            </a:r>
          </a:p>
          <a:p>
            <a:pPr>
              <a:buClrTx/>
            </a:pPr>
            <a:r>
              <a:rPr lang="en-US" b="1" dirty="0"/>
              <a:t>Key Performance Indicators (KPIs</a:t>
            </a:r>
            <a:r>
              <a:rPr lang="en-US" b="1" dirty="0" smtClean="0"/>
              <a:t>):</a:t>
            </a:r>
            <a:r>
              <a:rPr lang="en-US" b="1" dirty="0"/>
              <a:t> </a:t>
            </a:r>
            <a:r>
              <a:rPr lang="en-US" dirty="0"/>
              <a:t>KPIs are required to provide meaningful business context and to ensure alignment between hospital objectives and performance measurement</a:t>
            </a:r>
            <a:r>
              <a:rPr lang="en-US" dirty="0" smtClean="0"/>
              <a:t>.</a:t>
            </a:r>
          </a:p>
          <a:p>
            <a:pPr marL="158750" indent="0">
              <a:buNone/>
            </a:pPr>
            <a:r>
              <a:rPr lang="en-US" dirty="0" smtClean="0"/>
              <a:t>By </a:t>
            </a:r>
            <a:r>
              <a:rPr lang="en-US" dirty="0"/>
              <a:t>creating a object detection algorithm, we can detect object and using machine learning to create a digital twin And converting a real world image to Digital Twin.</a:t>
            </a:r>
          </a:p>
          <a:p>
            <a:pPr>
              <a:buClrTx/>
            </a:pPr>
            <a:endParaRPr lang="en-US" dirty="0"/>
          </a:p>
        </p:txBody>
      </p:sp>
      <p:sp>
        <p:nvSpPr>
          <p:cNvPr id="242" name="Google Shape;242;p2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244" name="Google Shape;244;p22"/>
          <p:cNvGrpSpPr/>
          <p:nvPr/>
        </p:nvGrpSpPr>
        <p:grpSpPr>
          <a:xfrm>
            <a:off x="5853100" y="3068600"/>
            <a:ext cx="1539600" cy="1539600"/>
            <a:chOff x="6680825" y="2549350"/>
            <a:chExt cx="1539600" cy="1539600"/>
          </a:xfrm>
        </p:grpSpPr>
        <p:sp>
          <p:nvSpPr>
            <p:cNvPr id="245" name="Google Shape;245;p2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2"/>
          <p:cNvGrpSpPr/>
          <p:nvPr/>
        </p:nvGrpSpPr>
        <p:grpSpPr>
          <a:xfrm>
            <a:off x="6405399" y="3676684"/>
            <a:ext cx="435022" cy="323445"/>
            <a:chOff x="5247525" y="3007275"/>
            <a:chExt cx="517575" cy="384825"/>
          </a:xfrm>
        </p:grpSpPr>
        <p:sp>
          <p:nvSpPr>
            <p:cNvPr id="249" name="Google Shape;249;p2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55141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4"/>
        <p:cNvGrpSpPr/>
        <p:nvPr/>
      </p:nvGrpSpPr>
      <p:grpSpPr>
        <a:xfrm>
          <a:off x="0" y="0"/>
          <a:ext cx="0" cy="0"/>
          <a:chOff x="0" y="0"/>
          <a:chExt cx="0" cy="0"/>
        </a:xfrm>
      </p:grpSpPr>
      <p:sp>
        <p:nvSpPr>
          <p:cNvPr id="2" name="TextBox 1"/>
          <p:cNvSpPr txBox="1"/>
          <p:nvPr/>
        </p:nvSpPr>
        <p:spPr>
          <a:xfrm>
            <a:off x="921274" y="426351"/>
            <a:ext cx="6380175" cy="523220"/>
          </a:xfrm>
          <a:prstGeom prst="rect">
            <a:avLst/>
          </a:prstGeom>
          <a:noFill/>
        </p:spPr>
        <p:txBody>
          <a:bodyPr wrap="square" rtlCol="0">
            <a:spAutoFit/>
          </a:bodyPr>
          <a:lstStyle/>
          <a:p>
            <a:r>
              <a:rPr lang="en-US" sz="2800" b="1" dirty="0" smtClean="0">
                <a:solidFill>
                  <a:schemeClr val="bg1"/>
                </a:solidFill>
                <a:latin typeface="Poppins" panose="020B0604020202020204" charset="0"/>
                <a:cs typeface="Poppins" panose="020B0604020202020204" charset="0"/>
              </a:rPr>
              <a:t>Use case Diagram</a:t>
            </a:r>
            <a:endParaRPr lang="en-IN" sz="2800" b="1" dirty="0">
              <a:solidFill>
                <a:schemeClr val="bg1"/>
              </a:solidFill>
              <a:latin typeface="Poppins" panose="020B0604020202020204" charset="0"/>
              <a:cs typeface="Poppins"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72" y="1930789"/>
            <a:ext cx="3668891" cy="27428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863" y="2032389"/>
            <a:ext cx="2143586" cy="24245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623" y="2032389"/>
            <a:ext cx="2972261" cy="2440526"/>
          </a:xfrm>
          <a:prstGeom prst="rect">
            <a:avLst/>
          </a:prstGeom>
        </p:spPr>
      </p:pic>
      <p:sp>
        <p:nvSpPr>
          <p:cNvPr id="10" name="TextBox 9"/>
          <p:cNvSpPr txBox="1"/>
          <p:nvPr/>
        </p:nvSpPr>
        <p:spPr>
          <a:xfrm>
            <a:off x="7133771" y="1592235"/>
            <a:ext cx="1524000" cy="338554"/>
          </a:xfrm>
          <a:prstGeom prst="rect">
            <a:avLst/>
          </a:prstGeom>
          <a:noFill/>
        </p:spPr>
        <p:txBody>
          <a:bodyPr wrap="square" rtlCol="0">
            <a:spAutoFit/>
          </a:bodyPr>
          <a:lstStyle/>
          <a:p>
            <a:r>
              <a:rPr lang="en-US" sz="1600" b="1" dirty="0" smtClean="0">
                <a:solidFill>
                  <a:schemeClr val="bg1"/>
                </a:solidFill>
              </a:rPr>
              <a:t>Software</a:t>
            </a:r>
            <a:endParaRPr lang="en-IN" sz="1600" b="1" dirty="0">
              <a:solidFill>
                <a:schemeClr val="bg1"/>
              </a:solidFill>
            </a:endParaRPr>
          </a:p>
        </p:txBody>
      </p:sp>
      <p:sp>
        <p:nvSpPr>
          <p:cNvPr id="11" name="TextBox 10"/>
          <p:cNvSpPr txBox="1"/>
          <p:nvPr/>
        </p:nvSpPr>
        <p:spPr>
          <a:xfrm>
            <a:off x="863599" y="1571367"/>
            <a:ext cx="1524000" cy="338554"/>
          </a:xfrm>
          <a:prstGeom prst="rect">
            <a:avLst/>
          </a:prstGeom>
          <a:noFill/>
        </p:spPr>
        <p:txBody>
          <a:bodyPr wrap="square" rtlCol="0">
            <a:spAutoFit/>
          </a:bodyPr>
          <a:lstStyle/>
          <a:p>
            <a:r>
              <a:rPr lang="en-US" sz="1600" b="1" dirty="0" smtClean="0">
                <a:solidFill>
                  <a:schemeClr val="bg1"/>
                </a:solidFill>
              </a:rPr>
              <a:t>Hardware</a:t>
            </a:r>
            <a:endParaRPr lang="en-IN" sz="1600" b="1" dirty="0">
              <a:solidFill>
                <a:schemeClr val="bg1"/>
              </a:solidFill>
            </a:endParaRPr>
          </a:p>
        </p:txBody>
      </p:sp>
    </p:spTree>
    <p:extLst>
      <p:ext uri="{BB962C8B-B14F-4D97-AF65-F5344CB8AC3E}">
        <p14:creationId xmlns:p14="http://schemas.microsoft.com/office/powerpoint/2010/main" val="291122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3" name="Picture 2" descr="Digital twin conceptual architecture | Conceptual architecture, Digital,  Conceptual"/>
          <p:cNvPicPr/>
          <p:nvPr/>
        </p:nvPicPr>
        <p:blipFill rotWithShape="1">
          <a:blip r:embed="rId3"/>
          <a:srcRect t="4151" b="4168"/>
          <a:stretch/>
        </p:blipFill>
        <p:spPr bwMode="auto">
          <a:xfrm>
            <a:off x="1600200" y="357510"/>
            <a:ext cx="5943600" cy="4730130"/>
          </a:xfrm>
          <a:prstGeom prst="rect">
            <a:avLst/>
          </a:prstGeom>
          <a:noFill/>
          <a:ln w="9525">
            <a:noFill/>
            <a:miter lim="800000"/>
            <a:headEnd/>
            <a:tailEnd/>
          </a:ln>
        </p:spPr>
      </p:pic>
      <p:sp>
        <p:nvSpPr>
          <p:cNvPr id="2" name="TextBox 1"/>
          <p:cNvSpPr txBox="1"/>
          <p:nvPr/>
        </p:nvSpPr>
        <p:spPr>
          <a:xfrm>
            <a:off x="481263" y="96253"/>
            <a:ext cx="3471970" cy="646331"/>
          </a:xfrm>
          <a:prstGeom prst="rect">
            <a:avLst/>
          </a:prstGeom>
          <a:noFill/>
        </p:spPr>
        <p:txBody>
          <a:bodyPr wrap="square" rtlCol="0">
            <a:spAutoFit/>
          </a:bodyPr>
          <a:lstStyle/>
          <a:p>
            <a:r>
              <a:rPr lang="en-US" sz="3600" b="1" dirty="0" smtClean="0">
                <a:latin typeface="Poppins" panose="020B0604020202020204" charset="0"/>
                <a:cs typeface="Poppins" panose="020B0604020202020204" charset="0"/>
              </a:rPr>
              <a:t>Architecture</a:t>
            </a:r>
            <a:endParaRPr lang="en-IN" sz="3600" b="1"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275998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ctrTitle" idx="4294967295"/>
          </p:nvPr>
        </p:nvSpPr>
        <p:spPr>
          <a:xfrm>
            <a:off x="561670" y="-315376"/>
            <a:ext cx="7994205" cy="1159800"/>
          </a:xfrm>
          <a:prstGeom prst="rect">
            <a:avLst/>
          </a:prstGeom>
        </p:spPr>
        <p:txBody>
          <a:bodyPr spcFirstLastPara="1" wrap="square" lIns="91425" tIns="91425" rIns="91425" bIns="91425" anchor="b" anchorCtr="0">
            <a:noAutofit/>
          </a:bodyPr>
          <a:lstStyle/>
          <a:p>
            <a:pPr algn="ctr"/>
            <a:r>
              <a:rPr lang="en-US" sz="4000" dirty="0" smtClean="0">
                <a:solidFill>
                  <a:schemeClr val="tx1">
                    <a:lumMod val="95000"/>
                    <a:lumOff val="5000"/>
                  </a:schemeClr>
                </a:solidFill>
                <a:latin typeface="Poppins "/>
              </a:rPr>
              <a:t>Working</a:t>
            </a:r>
            <a:r>
              <a:rPr lang="en-US" sz="4000" dirty="0" smtClean="0">
                <a:solidFill>
                  <a:schemeClr val="tx1">
                    <a:lumMod val="95000"/>
                    <a:lumOff val="5000"/>
                  </a:schemeClr>
                </a:solidFill>
                <a:effectLst>
                  <a:outerShdw blurRad="38100" dist="38100" dir="2700000" algn="tl">
                    <a:srgbClr val="000000">
                      <a:alpha val="43137"/>
                    </a:srgbClr>
                  </a:outerShdw>
                </a:effectLst>
                <a:latin typeface="Poppins "/>
              </a:rPr>
              <a:t> Of Digital Twin:</a:t>
            </a:r>
            <a:endParaRPr lang="en-US" sz="4000" dirty="0">
              <a:solidFill>
                <a:schemeClr val="tx1">
                  <a:lumMod val="95000"/>
                  <a:lumOff val="5000"/>
                </a:schemeClr>
              </a:solidFill>
              <a:latin typeface="Poppins "/>
            </a:endParaRPr>
          </a:p>
        </p:txBody>
      </p:sp>
      <p:sp>
        <p:nvSpPr>
          <p:cNvPr id="312" name="Google Shape;312;p28"/>
          <p:cNvSpPr txBox="1">
            <a:spLocks noGrp="1"/>
          </p:cNvSpPr>
          <p:nvPr>
            <p:ph type="subTitle" idx="4294967295"/>
          </p:nvPr>
        </p:nvSpPr>
        <p:spPr>
          <a:xfrm>
            <a:off x="1335475" y="2916254"/>
            <a:ext cx="6473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313" name="Google Shape;313;p2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5" name="Picture 2" descr="Digital Twin Technology | July 2019 Newsletter - MaxVal"/>
          <p:cNvPicPr>
            <a:picLocks noChangeAspect="1" noChangeArrowheads="1"/>
          </p:cNvPicPr>
          <p:nvPr/>
        </p:nvPicPr>
        <p:blipFill>
          <a:blip r:embed="rId3"/>
          <a:srcRect/>
          <a:stretch>
            <a:fillRect/>
          </a:stretch>
        </p:blipFill>
        <p:spPr bwMode="auto">
          <a:xfrm>
            <a:off x="983152" y="936731"/>
            <a:ext cx="7108943" cy="37527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29652" y="4572000"/>
            <a:ext cx="487555" cy="440050"/>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dirty="0"/>
          </a:p>
        </p:txBody>
      </p:sp>
      <p:sp>
        <p:nvSpPr>
          <p:cNvPr id="4" name="TextBox 3"/>
          <p:cNvSpPr txBox="1"/>
          <p:nvPr/>
        </p:nvSpPr>
        <p:spPr>
          <a:xfrm>
            <a:off x="2151062" y="282805"/>
            <a:ext cx="5214974" cy="584775"/>
          </a:xfrm>
          <a:prstGeom prst="rect">
            <a:avLst/>
          </a:prstGeom>
          <a:noFill/>
        </p:spPr>
        <p:txBody>
          <a:bodyPr wrap="square" rtlCol="0">
            <a:spAutoFit/>
          </a:bodyPr>
          <a:lstStyle/>
          <a:p>
            <a:r>
              <a:rPr lang="en-US" sz="3200" b="1" dirty="0" smtClean="0">
                <a:solidFill>
                  <a:schemeClr val="tx1">
                    <a:lumMod val="95000"/>
                    <a:lumOff val="5000"/>
                  </a:schemeClr>
                </a:solidFill>
                <a:latin typeface="Poppins "/>
              </a:rPr>
              <a:t>Conceptual</a:t>
            </a:r>
            <a:r>
              <a:rPr lang="en-US" sz="3200" b="1" dirty="0" smtClean="0">
                <a:solidFill>
                  <a:schemeClr val="tx1">
                    <a:lumMod val="95000"/>
                    <a:lumOff val="5000"/>
                  </a:schemeClr>
                </a:solidFill>
                <a:effectLst>
                  <a:outerShdw blurRad="38100" dist="38100" dir="2700000" algn="tl">
                    <a:srgbClr val="000000">
                      <a:alpha val="43137"/>
                    </a:srgbClr>
                  </a:outerShdw>
                </a:effectLst>
                <a:latin typeface="Poppins "/>
              </a:rPr>
              <a:t> Idea of PLM   </a:t>
            </a:r>
            <a:endParaRPr lang="en-US" sz="3200" b="1" dirty="0">
              <a:solidFill>
                <a:schemeClr val="tx1">
                  <a:lumMod val="95000"/>
                  <a:lumOff val="5000"/>
                </a:schemeClr>
              </a:solidFill>
              <a:effectLst>
                <a:outerShdw blurRad="38100" dist="38100" dir="2700000" algn="tl">
                  <a:srgbClr val="000000">
                    <a:alpha val="43137"/>
                  </a:srgbClr>
                </a:outerShdw>
              </a:effectLst>
              <a:latin typeface="Poppins "/>
            </a:endParaRPr>
          </a:p>
        </p:txBody>
      </p:sp>
      <p:pic>
        <p:nvPicPr>
          <p:cNvPr id="24578" name="Picture 2" descr="C:\Users\ADMIN\Downloads\1200px-Oil_rig_Jan_23.jpg"/>
          <p:cNvPicPr>
            <a:picLocks noChangeAspect="1" noChangeArrowheads="1"/>
          </p:cNvPicPr>
          <p:nvPr/>
        </p:nvPicPr>
        <p:blipFill>
          <a:blip r:embed="rId2"/>
          <a:srcRect r="51824" b="2972"/>
          <a:stretch>
            <a:fillRect/>
          </a:stretch>
        </p:blipFill>
        <p:spPr bwMode="auto">
          <a:xfrm>
            <a:off x="5500694" y="1142990"/>
            <a:ext cx="2928958" cy="2862391"/>
          </a:xfrm>
          <a:prstGeom prst="rect">
            <a:avLst/>
          </a:prstGeom>
          <a:noFill/>
        </p:spPr>
      </p:pic>
      <p:pic>
        <p:nvPicPr>
          <p:cNvPr id="6" name="Picture 2" descr="C:\Users\ADMIN\Downloads\1200px-Oil_rig_Jan_23.jpg"/>
          <p:cNvPicPr>
            <a:picLocks noChangeAspect="1" noChangeArrowheads="1"/>
          </p:cNvPicPr>
          <p:nvPr/>
        </p:nvPicPr>
        <p:blipFill>
          <a:blip r:embed="rId2"/>
          <a:srcRect l="49125" t="-301" r="510" b="3273"/>
          <a:stretch>
            <a:fillRect/>
          </a:stretch>
        </p:blipFill>
        <p:spPr bwMode="auto">
          <a:xfrm>
            <a:off x="571472" y="1142990"/>
            <a:ext cx="3056882" cy="2857520"/>
          </a:xfrm>
          <a:prstGeom prst="rect">
            <a:avLst/>
          </a:prstGeom>
          <a:noFill/>
        </p:spPr>
      </p:pic>
      <p:sp>
        <p:nvSpPr>
          <p:cNvPr id="7" name="TextBox 6"/>
          <p:cNvSpPr txBox="1"/>
          <p:nvPr/>
        </p:nvSpPr>
        <p:spPr>
          <a:xfrm>
            <a:off x="1285852" y="4000510"/>
            <a:ext cx="1042273" cy="307777"/>
          </a:xfrm>
          <a:prstGeom prst="rect">
            <a:avLst/>
          </a:prstGeom>
          <a:noFill/>
        </p:spPr>
        <p:txBody>
          <a:bodyPr wrap="none" rtlCol="0">
            <a:spAutoFit/>
          </a:bodyPr>
          <a:lstStyle/>
          <a:p>
            <a:r>
              <a:rPr lang="en-US" b="1" dirty="0" smtClean="0">
                <a:latin typeface="Source Sans Pro" charset="0"/>
              </a:rPr>
              <a:t>Real Space</a:t>
            </a:r>
            <a:endParaRPr lang="en-US" b="1" dirty="0">
              <a:latin typeface="Source Sans Pro" charset="0"/>
            </a:endParaRPr>
          </a:p>
        </p:txBody>
      </p:sp>
      <p:sp>
        <p:nvSpPr>
          <p:cNvPr id="8" name="TextBox 7"/>
          <p:cNvSpPr txBox="1"/>
          <p:nvPr/>
        </p:nvSpPr>
        <p:spPr>
          <a:xfrm>
            <a:off x="6286512" y="4000510"/>
            <a:ext cx="1231427" cy="307777"/>
          </a:xfrm>
          <a:prstGeom prst="rect">
            <a:avLst/>
          </a:prstGeom>
          <a:noFill/>
        </p:spPr>
        <p:txBody>
          <a:bodyPr wrap="none" rtlCol="0">
            <a:spAutoFit/>
          </a:bodyPr>
          <a:lstStyle/>
          <a:p>
            <a:r>
              <a:rPr lang="en-US" b="1" dirty="0" smtClean="0">
                <a:latin typeface="Source Sans Pro" charset="0"/>
              </a:rPr>
              <a:t>Virtual Space</a:t>
            </a:r>
            <a:endParaRPr lang="en-US" b="1" dirty="0">
              <a:latin typeface="Source Sans Pro" charset="0"/>
            </a:endParaRPr>
          </a:p>
        </p:txBody>
      </p:sp>
      <p:cxnSp>
        <p:nvCxnSpPr>
          <p:cNvPr id="10" name="Straight Arrow Connector 9"/>
          <p:cNvCxnSpPr/>
          <p:nvPr/>
        </p:nvCxnSpPr>
        <p:spPr>
          <a:xfrm>
            <a:off x="3643306" y="1857370"/>
            <a:ext cx="1857388"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rot="10800000">
            <a:off x="3643306" y="3143254"/>
            <a:ext cx="1857388" cy="1588"/>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4214810" y="1571618"/>
            <a:ext cx="615874" cy="276999"/>
          </a:xfrm>
          <a:prstGeom prst="rect">
            <a:avLst/>
          </a:prstGeom>
          <a:noFill/>
        </p:spPr>
        <p:txBody>
          <a:bodyPr wrap="none" rtlCol="0">
            <a:spAutoFit/>
          </a:bodyPr>
          <a:lstStyle/>
          <a:p>
            <a:r>
              <a:rPr lang="en-US" sz="1200" b="1" dirty="0" smtClean="0">
                <a:latin typeface="Poppins" panose="020B0604020202020204" charset="0"/>
                <a:cs typeface="Poppins" panose="020B0604020202020204" charset="0"/>
              </a:rPr>
              <a:t>DATA</a:t>
            </a:r>
            <a:endParaRPr lang="en-US" sz="1200" b="1" dirty="0">
              <a:latin typeface="Poppins" panose="020B0604020202020204" charset="0"/>
              <a:cs typeface="Poppins" panose="020B0604020202020204" charset="0"/>
            </a:endParaRPr>
          </a:p>
        </p:txBody>
      </p:sp>
      <p:sp>
        <p:nvSpPr>
          <p:cNvPr id="18" name="Rectangle 17"/>
          <p:cNvSpPr/>
          <p:nvPr/>
        </p:nvSpPr>
        <p:spPr>
          <a:xfrm>
            <a:off x="3929058" y="2857502"/>
            <a:ext cx="1277914" cy="276999"/>
          </a:xfrm>
          <a:prstGeom prst="rect">
            <a:avLst/>
          </a:prstGeom>
        </p:spPr>
        <p:txBody>
          <a:bodyPr wrap="none">
            <a:spAutoFit/>
          </a:bodyPr>
          <a:lstStyle/>
          <a:p>
            <a:r>
              <a:rPr lang="en-US" sz="1200" b="1" dirty="0" smtClean="0">
                <a:latin typeface="Poppins" panose="020B0604020202020204" charset="0"/>
                <a:cs typeface="Poppins" panose="020B0604020202020204" charset="0"/>
              </a:rPr>
              <a:t>INFORMATION</a:t>
            </a:r>
            <a:endParaRPr lang="en-US" sz="1200" b="1" dirty="0">
              <a:latin typeface="Poppins" panose="020B0604020202020204" charset="0"/>
              <a:cs typeface="Poppins" panose="020B0604020202020204" charset="0"/>
            </a:endParaRPr>
          </a:p>
        </p:txBody>
      </p:sp>
      <p:sp>
        <p:nvSpPr>
          <p:cNvPr id="19" name="Rectangle 18"/>
          <p:cNvSpPr/>
          <p:nvPr/>
        </p:nvSpPr>
        <p:spPr>
          <a:xfrm>
            <a:off x="4071934" y="3143254"/>
            <a:ext cx="891591" cy="276999"/>
          </a:xfrm>
          <a:prstGeom prst="rect">
            <a:avLst/>
          </a:prstGeom>
        </p:spPr>
        <p:txBody>
          <a:bodyPr wrap="none">
            <a:spAutoFit/>
          </a:bodyPr>
          <a:lstStyle/>
          <a:p>
            <a:r>
              <a:rPr lang="en-US" sz="1200" b="1" dirty="0" smtClean="0">
                <a:latin typeface="Poppins" panose="020B0604020202020204" charset="0"/>
                <a:cs typeface="Poppins" panose="020B0604020202020204" charset="0"/>
              </a:rPr>
              <a:t>PROCESS</a:t>
            </a:r>
            <a:endParaRPr lang="en-US" sz="1200" b="1" dirty="0">
              <a:latin typeface="Poppins" panose="020B0604020202020204" charset="0"/>
              <a:cs typeface="Poppins" panose="020B0604020202020204" charset="0"/>
            </a:endParaRPr>
          </a:p>
        </p:txBody>
      </p:sp>
      <p:sp>
        <p:nvSpPr>
          <p:cNvPr id="13" name="TextBox 12"/>
          <p:cNvSpPr txBox="1"/>
          <p:nvPr/>
        </p:nvSpPr>
        <p:spPr>
          <a:xfrm>
            <a:off x="334365" y="4660500"/>
            <a:ext cx="8848367" cy="338554"/>
          </a:xfrm>
          <a:prstGeom prst="rect">
            <a:avLst/>
          </a:prstGeom>
          <a:noFill/>
        </p:spPr>
        <p:txBody>
          <a:bodyPr wrap="square" rtlCol="0">
            <a:spAutoFit/>
          </a:bodyPr>
          <a:lstStyle/>
          <a:p>
            <a:r>
              <a:rPr lang="en-US" sz="1600" b="1" dirty="0" smtClean="0">
                <a:solidFill>
                  <a:srgbClr val="00B0F0"/>
                </a:solidFill>
                <a:effectLst>
                  <a:outerShdw blurRad="38100" dist="38100" dir="2700000" algn="tl">
                    <a:srgbClr val="000000">
                      <a:alpha val="43137"/>
                    </a:srgbClr>
                  </a:outerShdw>
                </a:effectLst>
                <a:latin typeface="Poppins" panose="020B0604020202020204" charset="0"/>
                <a:cs typeface="Poppins" panose="020B0604020202020204" charset="0"/>
              </a:rPr>
              <a:t>CONCEPT</a:t>
            </a:r>
            <a:r>
              <a:rPr lang="en-US" sz="1600" b="1" dirty="0" smtClean="0">
                <a:solidFill>
                  <a:schemeClr val="accent1">
                    <a:lumMod val="75000"/>
                  </a:schemeClr>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chemeClr val="bg1"/>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chemeClr val="tx1">
                    <a:lumMod val="85000"/>
                    <a:lumOff val="15000"/>
                  </a:schemeClr>
                </a:solidFill>
                <a:effectLst>
                  <a:outerShdw blurRad="38100" dist="38100" dir="2700000" algn="tl">
                    <a:srgbClr val="000000">
                      <a:alpha val="43137"/>
                    </a:srgbClr>
                  </a:outerShdw>
                </a:effectLst>
                <a:latin typeface="Poppins" panose="020B0604020202020204" charset="0"/>
                <a:cs typeface="Poppins" panose="020B0604020202020204" charset="0"/>
              </a:rPr>
              <a:t>Digital Informational Construct </a:t>
            </a:r>
            <a:r>
              <a:rPr lang="en-US" sz="1600" b="1" dirty="0">
                <a:solidFill>
                  <a:schemeClr val="tx1">
                    <a:lumMod val="85000"/>
                    <a:lumOff val="15000"/>
                  </a:schemeClr>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chemeClr val="tx1">
                    <a:lumMod val="85000"/>
                    <a:lumOff val="15000"/>
                  </a:schemeClr>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rgbClr val="00B0F0"/>
                </a:solidFill>
                <a:effectLst>
                  <a:outerShdw blurRad="38100" dist="38100" dir="2700000" algn="tl">
                    <a:srgbClr val="000000">
                      <a:alpha val="43137"/>
                    </a:srgbClr>
                  </a:outerShdw>
                </a:effectLst>
                <a:latin typeface="Poppins" panose="020B0604020202020204" charset="0"/>
                <a:cs typeface="Poppins" panose="020B0604020202020204" charset="0"/>
              </a:rPr>
              <a:t>VISION</a:t>
            </a:r>
            <a:r>
              <a:rPr lang="en-US" sz="1600" b="1" dirty="0" smtClean="0">
                <a:solidFill>
                  <a:schemeClr val="accent1">
                    <a:lumMod val="60000"/>
                    <a:lumOff val="40000"/>
                  </a:schemeClr>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chemeClr val="bg1"/>
                </a:solidFill>
                <a:effectLst>
                  <a:outerShdw blurRad="38100" dist="38100" dir="2700000" algn="tl">
                    <a:srgbClr val="000000">
                      <a:alpha val="43137"/>
                    </a:srgbClr>
                  </a:outerShdw>
                </a:effectLst>
                <a:latin typeface="Poppins" panose="020B0604020202020204" charset="0"/>
                <a:cs typeface="Poppins" panose="020B0604020202020204" charset="0"/>
              </a:rPr>
              <a:t>– </a:t>
            </a:r>
            <a:r>
              <a:rPr lang="en-US" sz="1600" b="1" dirty="0" smtClean="0">
                <a:solidFill>
                  <a:schemeClr val="tx1">
                    <a:lumMod val="85000"/>
                    <a:lumOff val="15000"/>
                  </a:schemeClr>
                </a:solidFill>
                <a:effectLst>
                  <a:outerShdw blurRad="38100" dist="38100" dir="2700000" algn="tl">
                    <a:srgbClr val="000000">
                      <a:alpha val="43137"/>
                    </a:srgbClr>
                  </a:outerShdw>
                </a:effectLst>
                <a:latin typeface="Poppins" panose="020B0604020202020204" charset="0"/>
                <a:cs typeface="Poppins" panose="020B0604020202020204" charset="0"/>
              </a:rPr>
              <a:t>Create, Test, Build</a:t>
            </a:r>
            <a:endParaRPr lang="en-US" sz="1600" b="1" dirty="0">
              <a:solidFill>
                <a:schemeClr val="tx1">
                  <a:lumMod val="85000"/>
                  <a:lumOff val="15000"/>
                </a:schemeClr>
              </a:solidFill>
              <a:effectLst>
                <a:outerShdw blurRad="38100" dist="38100" dir="2700000" algn="tl">
                  <a:srgbClr val="000000">
                    <a:alpha val="43137"/>
                  </a:srgbClr>
                </a:outerShdw>
              </a:effectLst>
              <a:latin typeface="Poppins" panose="020B0604020202020204" charset="0"/>
              <a:cs typeface="Poppins" panose="020B0604020202020204" charset="0"/>
            </a:endParaRPr>
          </a:p>
        </p:txBody>
      </p:sp>
    </p:spTree>
    <p:extLst>
      <p:ext uri="{BB962C8B-B14F-4D97-AF65-F5344CB8AC3E}">
        <p14:creationId xmlns:p14="http://schemas.microsoft.com/office/powerpoint/2010/main" val="169724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457200" y="1166125"/>
            <a:ext cx="3214150" cy="683100"/>
          </a:xfrm>
        </p:spPr>
        <p:txBody>
          <a:bodyPr/>
          <a:lstStyle/>
          <a:p>
            <a:pPr lvl="0"/>
            <a:r>
              <a:rPr lang="en-IN" dirty="0" smtClean="0"/>
              <a:t>Technology</a:t>
            </a:r>
            <a:br>
              <a:rPr lang="en-IN" dirty="0" smtClean="0"/>
            </a:br>
            <a:r>
              <a:rPr lang="en-IN" dirty="0" smtClean="0"/>
              <a:t>Stack</a:t>
            </a:r>
            <a:endParaRPr lang="en-IN" dirty="0"/>
          </a:p>
        </p:txBody>
      </p:sp>
      <p:sp>
        <p:nvSpPr>
          <p:cNvPr id="336" name="Google Shape;336;p30"/>
          <p:cNvSpPr txBox="1">
            <a:spLocks noGrp="1"/>
          </p:cNvSpPr>
          <p:nvPr>
            <p:ph type="sldNum" idx="12"/>
          </p:nvPr>
        </p:nvSpPr>
        <p:spPr/>
        <p:txBody>
          <a:bodyPr/>
          <a:lstStyle/>
          <a:p>
            <a:pPr lvl="0"/>
            <a:fld id="{00000000-1234-1234-1234-123412341234}" type="slidenum">
              <a:rPr lang="en" smtClean="0"/>
              <a:pPr lvl="0"/>
              <a:t>17</a:t>
            </a:fld>
            <a:endParaRPr lang="en"/>
          </a:p>
        </p:txBody>
      </p:sp>
      <p:grpSp>
        <p:nvGrpSpPr>
          <p:cNvPr id="337" name="Google Shape;337;p30"/>
          <p:cNvGrpSpPr/>
          <p:nvPr/>
        </p:nvGrpSpPr>
        <p:grpSpPr>
          <a:xfrm rot="2678442">
            <a:off x="3881332" y="513240"/>
            <a:ext cx="3040276" cy="1338140"/>
            <a:chOff x="1004721" y="2241353"/>
            <a:chExt cx="3040276" cy="1338140"/>
          </a:xfrm>
        </p:grpSpPr>
        <p:sp>
          <p:nvSpPr>
            <p:cNvPr id="338" name="Google Shape;338;p30"/>
            <p:cNvSpPr/>
            <p:nvPr/>
          </p:nvSpPr>
          <p:spPr>
            <a:xfrm rot="2700000">
              <a:off x="2243996" y="1055556"/>
              <a:ext cx="561726" cy="3040276"/>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39" name="Google Shape;339;p30"/>
            <p:cNvSpPr/>
            <p:nvPr/>
          </p:nvSpPr>
          <p:spPr>
            <a:xfrm rot="18815835">
              <a:off x="151075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Poppins"/>
                  <a:ea typeface="Poppins"/>
                  <a:cs typeface="Poppins"/>
                  <a:sym typeface="Poppins"/>
                </a:rPr>
                <a:t>1</a:t>
              </a:r>
              <a:endParaRPr sz="1200" b="1" dirty="0">
                <a:latin typeface="Poppins"/>
                <a:ea typeface="Poppins"/>
                <a:cs typeface="Poppins"/>
                <a:sym typeface="Poppins"/>
              </a:endParaRPr>
            </a:p>
          </p:txBody>
        </p:sp>
        <p:sp>
          <p:nvSpPr>
            <p:cNvPr id="340" name="Google Shape;340;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100" dirty="0">
                  <a:solidFill>
                    <a:schemeClr val="bg1"/>
                  </a:solidFill>
                  <a:latin typeface="Poppins" panose="020B0604020202020204" charset="0"/>
                  <a:cs typeface="Poppins" panose="020B0604020202020204" charset="0"/>
                </a:rPr>
                <a:t> </a:t>
              </a:r>
              <a:r>
                <a:rPr lang="en-US" sz="1100" b="1" dirty="0">
                  <a:solidFill>
                    <a:schemeClr val="bg1"/>
                  </a:solidFill>
                  <a:latin typeface="Poppins" panose="020B0604020202020204" charset="0"/>
                  <a:cs typeface="Poppins" panose="020B0604020202020204" charset="0"/>
                </a:rPr>
                <a:t>Artificial Intelligence</a:t>
              </a:r>
              <a:r>
                <a:rPr lang="en-US" sz="1100" b="1" dirty="0">
                  <a:solidFill>
                    <a:schemeClr val="bg1"/>
                  </a:solidFill>
                  <a:latin typeface="Poppins" panose="020B0604020202020204" charset="0"/>
                  <a:cs typeface="Poppins" panose="020B0604020202020204" charset="0"/>
                </a:rPr>
                <a:t>, Machine </a:t>
              </a:r>
              <a:r>
                <a:rPr lang="en-US" sz="1100" b="1" dirty="0" smtClean="0">
                  <a:solidFill>
                    <a:schemeClr val="bg1"/>
                  </a:solidFill>
                  <a:latin typeface="Poppins" panose="020B0604020202020204" charset="0"/>
                  <a:cs typeface="Poppins" panose="020B0604020202020204" charset="0"/>
                </a:rPr>
                <a:t>Learning</a:t>
              </a:r>
              <a:endParaRPr lang="en-IN" sz="1100" b="1" dirty="0">
                <a:solidFill>
                  <a:schemeClr val="bg1"/>
                </a:solidFill>
                <a:latin typeface="Poppins" panose="020B0604020202020204" charset="0"/>
                <a:ea typeface="Poppins"/>
                <a:cs typeface="Poppins" panose="020B0604020202020204" charset="0"/>
                <a:sym typeface="Poppins"/>
              </a:endParaRPr>
            </a:p>
          </p:txBody>
        </p:sp>
      </p:grpSp>
      <p:grpSp>
        <p:nvGrpSpPr>
          <p:cNvPr id="342" name="Google Shape;342;p30"/>
          <p:cNvGrpSpPr/>
          <p:nvPr/>
        </p:nvGrpSpPr>
        <p:grpSpPr>
          <a:xfrm rot="2705117">
            <a:off x="3894349" y="1510947"/>
            <a:ext cx="3040276" cy="1338590"/>
            <a:chOff x="2946736" y="2240903"/>
            <a:chExt cx="3040276" cy="1338590"/>
          </a:xfrm>
        </p:grpSpPr>
        <p:sp>
          <p:nvSpPr>
            <p:cNvPr id="343" name="Google Shape;343;p30"/>
            <p:cNvSpPr/>
            <p:nvPr/>
          </p:nvSpPr>
          <p:spPr>
            <a:xfrm rot="2700000">
              <a:off x="4186011" y="1022028"/>
              <a:ext cx="561726" cy="3040276"/>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44" name="Google Shape;344;p30"/>
            <p:cNvSpPr/>
            <p:nvPr/>
          </p:nvSpPr>
          <p:spPr>
            <a:xfrm rot="18894883">
              <a:off x="3420974"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666666"/>
                  </a:solidFill>
                  <a:latin typeface="Poppins"/>
                  <a:ea typeface="Poppins"/>
                  <a:cs typeface="Poppins"/>
                  <a:sym typeface="Poppins"/>
                </a:rPr>
                <a:t>2</a:t>
              </a:r>
              <a:endParaRPr sz="1200" b="1" dirty="0">
                <a:solidFill>
                  <a:srgbClr val="666666"/>
                </a:solidFill>
                <a:latin typeface="Poppins"/>
                <a:ea typeface="Poppins"/>
                <a:cs typeface="Poppins"/>
                <a:sym typeface="Poppins"/>
              </a:endParaRPr>
            </a:p>
          </p:txBody>
        </p:sp>
        <p:sp>
          <p:nvSpPr>
            <p:cNvPr id="345" name="Google Shape;345;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algn="ctr">
                <a:lnSpc>
                  <a:spcPct val="115000"/>
                </a:lnSpc>
              </a:pPr>
              <a:r>
                <a:rPr lang="en-US" sz="1100" b="1" dirty="0" smtClean="0">
                  <a:solidFill>
                    <a:schemeClr val="bg1"/>
                  </a:solidFill>
                  <a:latin typeface="Poppins" panose="020B0604020202020204" charset="0"/>
                  <a:cs typeface="Poppins" panose="020B0604020202020204" charset="0"/>
                </a:rPr>
                <a:t>Cloud </a:t>
              </a:r>
              <a:r>
                <a:rPr lang="en-US" sz="1100" b="1" dirty="0" smtClean="0">
                  <a:solidFill>
                    <a:schemeClr val="bg1"/>
                  </a:solidFill>
                  <a:latin typeface="Poppins" panose="020B0604020202020204" charset="0"/>
                  <a:cs typeface="Poppins" panose="020B0604020202020204" charset="0"/>
                </a:rPr>
                <a:t>Computing</a:t>
              </a:r>
              <a:r>
                <a:rPr lang="en-US" sz="1100" b="1" dirty="0" smtClean="0">
                  <a:solidFill>
                    <a:schemeClr val="tx1"/>
                  </a:solidFill>
                  <a:latin typeface="Poppins" panose="020B0604020202020204" charset="0"/>
                  <a:cs typeface="Poppins" panose="020B0604020202020204" charset="0"/>
                </a:rPr>
                <a:t> </a:t>
              </a:r>
              <a:r>
                <a:rPr lang="en-US" sz="1100" b="1" dirty="0" smtClean="0">
                  <a:solidFill>
                    <a:schemeClr val="bg1"/>
                  </a:solidFill>
                  <a:latin typeface="Poppins" panose="020B0604020202020204" charset="0"/>
                  <a:cs typeface="Poppins" panose="020B0604020202020204" charset="0"/>
                </a:rPr>
                <a:t> </a:t>
              </a:r>
              <a:endParaRPr sz="1100" b="1" dirty="0">
                <a:solidFill>
                  <a:srgbClr val="FFFFFF"/>
                </a:solidFill>
                <a:latin typeface="Poppins" panose="020B0604020202020204" charset="0"/>
                <a:ea typeface="Poppins"/>
                <a:cs typeface="Poppins" panose="020B0604020202020204" charset="0"/>
                <a:sym typeface="Poppins"/>
              </a:endParaRPr>
            </a:p>
          </p:txBody>
        </p:sp>
      </p:grpSp>
      <p:grpSp>
        <p:nvGrpSpPr>
          <p:cNvPr id="347" name="Google Shape;347;p30"/>
          <p:cNvGrpSpPr/>
          <p:nvPr/>
        </p:nvGrpSpPr>
        <p:grpSpPr>
          <a:xfrm rot="2698652">
            <a:off x="3931024" y="2630509"/>
            <a:ext cx="3040276" cy="1341289"/>
            <a:chOff x="4854730" y="2238203"/>
            <a:chExt cx="3040276" cy="1341289"/>
          </a:xfrm>
        </p:grpSpPr>
        <p:sp>
          <p:nvSpPr>
            <p:cNvPr id="348" name="Google Shape;348;p30"/>
            <p:cNvSpPr/>
            <p:nvPr/>
          </p:nvSpPr>
          <p:spPr>
            <a:xfrm rot="2700000">
              <a:off x="6094005" y="1029392"/>
              <a:ext cx="561726" cy="3040276"/>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49" name="Google Shape;349;p30"/>
            <p:cNvSpPr/>
            <p:nvPr/>
          </p:nvSpPr>
          <p:spPr>
            <a:xfrm rot="18884269">
              <a:off x="5340992" y="3205392"/>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tx1"/>
                  </a:solidFill>
                  <a:latin typeface="Poppins"/>
                  <a:ea typeface="Poppins"/>
                  <a:cs typeface="Poppins"/>
                  <a:sym typeface="Poppins"/>
                </a:rPr>
                <a:t>3</a:t>
              </a:r>
              <a:endParaRPr sz="1200" b="1" dirty="0">
                <a:solidFill>
                  <a:schemeClr val="tx1"/>
                </a:solidFill>
                <a:latin typeface="Poppins"/>
                <a:ea typeface="Poppins"/>
                <a:cs typeface="Poppins"/>
                <a:sym typeface="Poppins"/>
              </a:endParaRPr>
            </a:p>
          </p:txBody>
        </p:sp>
        <p:sp>
          <p:nvSpPr>
            <p:cNvPr id="350" name="Google Shape;350;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100" b="1" dirty="0" err="1" smtClean="0">
                  <a:solidFill>
                    <a:schemeClr val="tx1"/>
                  </a:solidFill>
                  <a:latin typeface="Poppins" panose="020B0604020202020204" charset="0"/>
                  <a:cs typeface="Poppins" panose="020B0604020202020204" charset="0"/>
                </a:rPr>
                <a:t>Nvidia</a:t>
              </a:r>
              <a:r>
                <a:rPr lang="en-US" sz="1100" b="1" dirty="0" smtClean="0">
                  <a:solidFill>
                    <a:schemeClr val="tx1"/>
                  </a:solidFill>
                  <a:latin typeface="Poppins" panose="020B0604020202020204" charset="0"/>
                  <a:cs typeface="Poppins" panose="020B0604020202020204" charset="0"/>
                </a:rPr>
                <a:t> </a:t>
              </a:r>
              <a:r>
                <a:rPr lang="en-US" sz="1100" b="1" dirty="0" err="1" smtClean="0">
                  <a:solidFill>
                    <a:schemeClr val="tx1"/>
                  </a:solidFill>
                  <a:latin typeface="Poppins" panose="020B0604020202020204" charset="0"/>
                  <a:cs typeface="Poppins" panose="020B0604020202020204" charset="0"/>
                </a:rPr>
                <a:t>Omniverse</a:t>
              </a:r>
              <a:r>
                <a:rPr lang="en-US" sz="1100" b="1" dirty="0" smtClean="0">
                  <a:solidFill>
                    <a:schemeClr val="tx1"/>
                  </a:solidFill>
                  <a:latin typeface="Poppins" panose="020B0604020202020204" charset="0"/>
                  <a:cs typeface="Poppins" panose="020B0604020202020204" charset="0"/>
                </a:rPr>
                <a:t> , Unity</a:t>
              </a:r>
              <a:r>
                <a:rPr lang="en-US" sz="1100" b="1" dirty="0" smtClean="0">
                  <a:solidFill>
                    <a:schemeClr val="tx1"/>
                  </a:solidFill>
                  <a:latin typeface="Poppins" panose="020B0604020202020204" charset="0"/>
                  <a:cs typeface="Poppins" panose="020B0604020202020204" charset="0"/>
                </a:rPr>
                <a:t>,</a:t>
              </a:r>
            </a:p>
            <a:p>
              <a:pPr lvl="0" algn="ctr">
                <a:lnSpc>
                  <a:spcPct val="115000"/>
                </a:lnSpc>
              </a:pPr>
              <a:r>
                <a:rPr lang="en-US" sz="1100" b="1" dirty="0" smtClean="0">
                  <a:solidFill>
                    <a:schemeClr val="tx1"/>
                  </a:solidFill>
                  <a:latin typeface="Poppins" panose="020B0604020202020204" charset="0"/>
                  <a:cs typeface="Poppins" panose="020B0604020202020204" charset="0"/>
                </a:rPr>
                <a:t> </a:t>
              </a:r>
              <a:r>
                <a:rPr lang="en-US" sz="1100" b="1" dirty="0" smtClean="0">
                  <a:solidFill>
                    <a:schemeClr val="tx1"/>
                  </a:solidFill>
                  <a:latin typeface="Poppins" panose="020B0604020202020204" charset="0"/>
                  <a:cs typeface="Poppins" panose="020B0604020202020204" charset="0"/>
                </a:rPr>
                <a:t>Unreal Engine</a:t>
              </a:r>
              <a:endParaRPr lang="en-IN" sz="1100" b="1" dirty="0">
                <a:solidFill>
                  <a:schemeClr val="tx1"/>
                </a:solidFill>
                <a:latin typeface="Poppins" panose="020B0604020202020204" charset="0"/>
                <a:ea typeface="Poppins"/>
                <a:cs typeface="Poppins" panose="020B0604020202020204" charset="0"/>
                <a:sym typeface="Poppins"/>
              </a:endParaRPr>
            </a:p>
          </p:txBody>
        </p:sp>
      </p:grpSp>
      <p:grpSp>
        <p:nvGrpSpPr>
          <p:cNvPr id="16" name="Google Shape;337;p30"/>
          <p:cNvGrpSpPr/>
          <p:nvPr/>
        </p:nvGrpSpPr>
        <p:grpSpPr>
          <a:xfrm rot="2678442">
            <a:off x="4034055" y="3817640"/>
            <a:ext cx="3040276" cy="1328806"/>
            <a:chOff x="1047100" y="2250687"/>
            <a:chExt cx="3040276" cy="1328806"/>
          </a:xfrm>
        </p:grpSpPr>
        <p:sp>
          <p:nvSpPr>
            <p:cNvPr id="17" name="Google Shape;338;p30"/>
            <p:cNvSpPr/>
            <p:nvPr/>
          </p:nvSpPr>
          <p:spPr>
            <a:xfrm rot="2700000">
              <a:off x="2286375" y="1011412"/>
              <a:ext cx="561726" cy="3040276"/>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18" name="Google Shape;339;p30"/>
            <p:cNvSpPr/>
            <p:nvPr/>
          </p:nvSpPr>
          <p:spPr>
            <a:xfrm rot="18815835">
              <a:off x="151075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Poppins"/>
                  <a:ea typeface="Poppins"/>
                  <a:cs typeface="Poppins"/>
                  <a:sym typeface="Poppins"/>
                </a:rPr>
                <a:t>4</a:t>
              </a:r>
              <a:endParaRPr sz="1200" b="1" dirty="0">
                <a:latin typeface="Poppins"/>
                <a:ea typeface="Poppins"/>
                <a:cs typeface="Poppins"/>
                <a:sym typeface="Poppins"/>
              </a:endParaRPr>
            </a:p>
          </p:txBody>
        </p:sp>
        <p:sp>
          <p:nvSpPr>
            <p:cNvPr id="19" name="Google Shape;340;p30"/>
            <p:cNvSpPr txBox="1"/>
            <p:nvPr/>
          </p:nvSpPr>
          <p:spPr>
            <a:xfrm rot="18900000">
              <a:off x="1243432" y="2251666"/>
              <a:ext cx="2816189" cy="393293"/>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100" b="1" dirty="0" smtClean="0">
                  <a:solidFill>
                    <a:schemeClr val="bg1"/>
                  </a:solidFill>
                  <a:latin typeface="Poppins" panose="020B0604020202020204" charset="0"/>
                  <a:cs typeface="Poppins" panose="020B0604020202020204" charset="0"/>
                </a:rPr>
                <a:t>Internet of Things , Sensor</a:t>
              </a:r>
              <a:endParaRPr lang="en-IN" sz="1100" b="1" dirty="0">
                <a:solidFill>
                  <a:schemeClr val="bg1"/>
                </a:solidFill>
                <a:latin typeface="Poppins" panose="020B0604020202020204" charset="0"/>
                <a:ea typeface="Poppins"/>
                <a:cs typeface="Poppins" panose="020B0604020202020204" charset="0"/>
                <a:sym typeface="Poppins"/>
              </a:endParaRPr>
            </a:p>
          </p:txBody>
        </p:sp>
      </p:grpSp>
      <p:pic>
        <p:nvPicPr>
          <p:cNvPr id="1030" name="Picture 6" descr="Tech Stack Apps – When technology meets your needs"/>
          <p:cNvPicPr>
            <a:picLocks noChangeAspect="1" noChangeArrowheads="1"/>
          </p:cNvPicPr>
          <p:nvPr/>
        </p:nvPicPr>
        <p:blipFill rotWithShape="1">
          <a:blip r:embed="rId3">
            <a:extLst>
              <a:ext uri="{28A0092B-C50C-407E-A947-70E740481C1C}">
                <a14:useLocalDpi xmlns:a14="http://schemas.microsoft.com/office/drawing/2010/main" val="0"/>
              </a:ext>
            </a:extLst>
          </a:blip>
          <a:srcRect l="10299" t="9115" r="10288" b="7452"/>
          <a:stretch/>
        </p:blipFill>
        <p:spPr bwMode="auto">
          <a:xfrm>
            <a:off x="1079404" y="2024292"/>
            <a:ext cx="2385692" cy="2506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29854" y="3301155"/>
            <a:ext cx="5713281" cy="430887"/>
          </a:xfrm>
          <a:prstGeom prst="rect">
            <a:avLst/>
          </a:prstGeom>
          <a:noFill/>
        </p:spPr>
        <p:txBody>
          <a:bodyPr wrap="square" rtlCol="0">
            <a:spAutoFit/>
          </a:bodyPr>
          <a:lstStyle/>
          <a:p>
            <a:pPr algn="ctr"/>
            <a:r>
              <a:rPr lang="en-US" sz="1100" dirty="0" err="1" smtClean="0"/>
              <a:t>Omniverse</a:t>
            </a:r>
            <a:r>
              <a:rPr lang="en-US" sz="1100" dirty="0" smtClean="0"/>
              <a:t> - 3D </a:t>
            </a:r>
            <a:r>
              <a:rPr lang="en-US" sz="1100" dirty="0"/>
              <a:t>simulation and design collaboration</a:t>
            </a:r>
            <a:r>
              <a:rPr lang="en-US" sz="1100" dirty="0" smtClean="0"/>
              <a:t>,</a:t>
            </a:r>
          </a:p>
          <a:p>
            <a:pPr algn="ctr"/>
            <a:r>
              <a:rPr lang="en-US" sz="1100" dirty="0" smtClean="0"/>
              <a:t>Unity </a:t>
            </a:r>
            <a:r>
              <a:rPr lang="en-US" sz="1100" dirty="0"/>
              <a:t>game </a:t>
            </a:r>
            <a:r>
              <a:rPr lang="en-US" sz="1100" dirty="0" err="1"/>
              <a:t>developement</a:t>
            </a:r>
            <a:r>
              <a:rPr lang="en-US" sz="1100" dirty="0"/>
              <a:t> create a 3d model </a:t>
            </a:r>
            <a:r>
              <a:rPr lang="en-US" sz="1100" dirty="0" smtClean="0"/>
              <a:t>of the </a:t>
            </a:r>
            <a:r>
              <a:rPr lang="en-US" sz="1100" dirty="0"/>
              <a:t>digital dam </a:t>
            </a:r>
            <a:endParaRPr lang="en-IN" sz="1100" dirty="0"/>
          </a:p>
        </p:txBody>
      </p:sp>
      <p:sp>
        <p:nvSpPr>
          <p:cNvPr id="3" name="Rectangle 2"/>
          <p:cNvSpPr/>
          <p:nvPr/>
        </p:nvSpPr>
        <p:spPr>
          <a:xfrm>
            <a:off x="3599436" y="4454573"/>
            <a:ext cx="4572000" cy="261610"/>
          </a:xfrm>
          <a:prstGeom prst="rect">
            <a:avLst/>
          </a:prstGeom>
        </p:spPr>
        <p:txBody>
          <a:bodyPr>
            <a:spAutoFit/>
          </a:bodyPr>
          <a:lstStyle/>
          <a:p>
            <a:pPr algn="ctr"/>
            <a:r>
              <a:rPr lang="fr-FR" sz="1100" dirty="0" err="1" smtClean="0"/>
              <a:t>Iot</a:t>
            </a:r>
            <a:r>
              <a:rPr lang="fr-FR" sz="1100" dirty="0" smtClean="0"/>
              <a:t> </a:t>
            </a:r>
            <a:r>
              <a:rPr lang="fr-FR" sz="1100" dirty="0" err="1"/>
              <a:t>sensor</a:t>
            </a:r>
            <a:r>
              <a:rPr lang="fr-FR" sz="1100" dirty="0"/>
              <a:t> </a:t>
            </a:r>
            <a:r>
              <a:rPr lang="fr-FR" sz="1100" dirty="0" err="1"/>
              <a:t>enables</a:t>
            </a:r>
            <a:r>
              <a:rPr lang="fr-FR" sz="1100" dirty="0"/>
              <a:t> constant data transmission.</a:t>
            </a:r>
            <a:endParaRPr lang="en-IN" sz="1100" dirty="0"/>
          </a:p>
        </p:txBody>
      </p:sp>
      <p:sp>
        <p:nvSpPr>
          <p:cNvPr id="4" name="Rectangle 3"/>
          <p:cNvSpPr/>
          <p:nvPr/>
        </p:nvSpPr>
        <p:spPr>
          <a:xfrm>
            <a:off x="3406936" y="2182968"/>
            <a:ext cx="4572000" cy="430887"/>
          </a:xfrm>
          <a:prstGeom prst="rect">
            <a:avLst/>
          </a:prstGeom>
        </p:spPr>
        <p:txBody>
          <a:bodyPr>
            <a:spAutoFit/>
          </a:bodyPr>
          <a:lstStyle/>
          <a:p>
            <a:pPr algn="ctr"/>
            <a:r>
              <a:rPr lang="en-US" sz="1100" dirty="0" smtClean="0"/>
              <a:t>Cloud </a:t>
            </a:r>
            <a:r>
              <a:rPr lang="en-US" sz="1100" dirty="0"/>
              <a:t>stores the data and compute the data </a:t>
            </a:r>
            <a:r>
              <a:rPr lang="en-US" sz="1100" dirty="0" smtClean="0"/>
              <a:t>and</a:t>
            </a:r>
          </a:p>
          <a:p>
            <a:pPr algn="ctr"/>
            <a:r>
              <a:rPr lang="en-US" sz="1100" dirty="0" smtClean="0"/>
              <a:t>make </a:t>
            </a:r>
            <a:r>
              <a:rPr lang="en-US" sz="1100" dirty="0"/>
              <a:t>it easily access it from any location</a:t>
            </a:r>
            <a:endParaRPr lang="en-IN" sz="11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txBox="1">
            <a:spLocks noGrp="1"/>
          </p:cNvSpPr>
          <p:nvPr>
            <p:ph type="ctrTitle"/>
          </p:nvPr>
        </p:nvSpPr>
        <p:spPr>
          <a:xfrm>
            <a:off x="2592660" y="3029280"/>
            <a:ext cx="4004400" cy="956700"/>
          </a:xfrm>
          <a:prstGeom prst="rect">
            <a:avLst/>
          </a:prstGeom>
        </p:spPr>
        <p:txBody>
          <a:bodyPr spcFirstLastPara="1" wrap="square" lIns="91425" tIns="91425" rIns="91425" bIns="91425" anchor="b" anchorCtr="0">
            <a:noAutofit/>
          </a:bodyPr>
          <a:lstStyle/>
          <a:p>
            <a:r>
              <a:rPr lang="en-US" sz="4800" b="0" dirty="0" smtClean="0"/>
              <a:t/>
            </a:r>
            <a:br>
              <a:rPr lang="en-US" sz="4800" b="0" dirty="0" smtClean="0"/>
            </a:br>
            <a:r>
              <a:rPr lang="en-US" sz="4800" dirty="0" smtClean="0"/>
              <a:t>Business Impact / Measure Of Success</a:t>
            </a:r>
            <a:endParaRPr lang="en-US" sz="4800" dirty="0"/>
          </a:p>
        </p:txBody>
      </p:sp>
      <p:sp>
        <p:nvSpPr>
          <p:cNvPr id="477" name="Google Shape;477;p39"/>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cs typeface="Poppins"/>
                <a:sym typeface="Poppins"/>
              </a:rPr>
              <a:t>4</a:t>
            </a:r>
            <a:endParaRPr sz="6000" dirty="0">
              <a:solidFill>
                <a:srgbClr val="FFFFFF"/>
              </a:solidFill>
            </a:endParaRPr>
          </a:p>
        </p:txBody>
      </p:sp>
    </p:spTree>
    <p:extLst>
      <p:ext uri="{BB962C8B-B14F-4D97-AF65-F5344CB8AC3E}">
        <p14:creationId xmlns:p14="http://schemas.microsoft.com/office/powerpoint/2010/main" val="364910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23"/>
          <p:cNvSpPr txBox="1">
            <a:spLocks noGrp="1"/>
          </p:cNvSpPr>
          <p:nvPr>
            <p:ph type="title"/>
          </p:nvPr>
        </p:nvSpPr>
        <p:spPr>
          <a:xfrm>
            <a:off x="509794" y="670135"/>
            <a:ext cx="5249207" cy="683100"/>
          </a:xfrm>
          <a:prstGeom prst="rect">
            <a:avLst/>
          </a:prstGeom>
        </p:spPr>
        <p:txBody>
          <a:bodyPr spcFirstLastPara="1" wrap="square" lIns="91425" tIns="91425" rIns="91425" bIns="91425" anchor="b" anchorCtr="0">
            <a:noAutofit/>
          </a:bodyPr>
          <a:lstStyle/>
          <a:p>
            <a:r>
              <a:rPr lang="en-IN" sz="3200" dirty="0"/>
              <a:t/>
            </a:r>
            <a:br>
              <a:rPr lang="en-IN" sz="3200" dirty="0"/>
            </a:br>
            <a:r>
              <a:rPr lang="en-US" sz="3200" dirty="0"/>
              <a:t>How will the customer benefit?</a:t>
            </a:r>
          </a:p>
        </p:txBody>
      </p:sp>
      <p:sp>
        <p:nvSpPr>
          <p:cNvPr id="257" name="Google Shape;257;p23"/>
          <p:cNvSpPr txBox="1">
            <a:spLocks noGrp="1"/>
          </p:cNvSpPr>
          <p:nvPr>
            <p:ph type="body" idx="1"/>
          </p:nvPr>
        </p:nvSpPr>
        <p:spPr>
          <a:xfrm>
            <a:off x="401626" y="1358420"/>
            <a:ext cx="5120640" cy="2618400"/>
          </a:xfrm>
          <a:prstGeom prst="rect">
            <a:avLst/>
          </a:prstGeom>
        </p:spPr>
        <p:txBody>
          <a:bodyPr spcFirstLastPara="1" wrap="square" lIns="91425" tIns="91425" rIns="91425" bIns="91425" anchor="t" anchorCtr="0">
            <a:noAutofit/>
          </a:bodyPr>
          <a:lstStyle/>
          <a:p>
            <a:pPr>
              <a:buClrTx/>
              <a:buSzPct val="123000"/>
            </a:pPr>
            <a:r>
              <a:rPr lang="en-US" sz="1200" dirty="0"/>
              <a:t>Accelerated risk assessment and production </a:t>
            </a:r>
            <a:r>
              <a:rPr lang="en-US" sz="1200" dirty="0" smtClean="0"/>
              <a:t>time</a:t>
            </a:r>
          </a:p>
          <a:p>
            <a:pPr marL="127000" indent="0">
              <a:buClrTx/>
              <a:buSzPct val="123000"/>
              <a:buNone/>
            </a:pPr>
            <a:r>
              <a:rPr lang="en-US" sz="1200" dirty="0" smtClean="0"/>
              <a:t>With </a:t>
            </a:r>
            <a:r>
              <a:rPr lang="en-US" sz="1200" dirty="0"/>
              <a:t>the help of a digital twin, </a:t>
            </a:r>
            <a:r>
              <a:rPr lang="en-US" sz="1200" b="1" dirty="0" smtClean="0"/>
              <a:t>companies/customer can </a:t>
            </a:r>
            <a:r>
              <a:rPr lang="en-US" sz="1200" b="1" dirty="0"/>
              <a:t>test and validate a product before it even exists</a:t>
            </a:r>
            <a:r>
              <a:rPr lang="en-US" sz="1200" dirty="0"/>
              <a:t> in the real world. By creating a replica of the planned production process, a digital twin enables engineers to identify any process failures before the product goes into production</a:t>
            </a:r>
            <a:r>
              <a:rPr lang="en-US" sz="1200" dirty="0" smtClean="0"/>
              <a:t>.</a:t>
            </a:r>
          </a:p>
          <a:p>
            <a:pPr>
              <a:buClrTx/>
            </a:pPr>
            <a:r>
              <a:rPr lang="en-US" sz="1200" dirty="0"/>
              <a:t>Enhanced patient experience</a:t>
            </a:r>
          </a:p>
          <a:p>
            <a:pPr>
              <a:buClrTx/>
            </a:pPr>
            <a:r>
              <a:rPr lang="en-US" sz="1200" dirty="0"/>
              <a:t>Optimized resource utilization</a:t>
            </a:r>
          </a:p>
          <a:p>
            <a:pPr>
              <a:buClrTx/>
            </a:pPr>
            <a:r>
              <a:rPr lang="en-US" sz="1200" dirty="0"/>
              <a:t>Improved clinical outcomes</a:t>
            </a:r>
          </a:p>
          <a:p>
            <a:pPr>
              <a:buClrTx/>
            </a:pPr>
            <a:r>
              <a:rPr lang="en-US" sz="1200" dirty="0"/>
              <a:t>Lower facility operating costs</a:t>
            </a:r>
          </a:p>
          <a:p>
            <a:pPr>
              <a:buClrTx/>
            </a:pPr>
            <a:r>
              <a:rPr lang="en-US" sz="1200" dirty="0"/>
              <a:t>Enhance safety</a:t>
            </a:r>
          </a:p>
          <a:p>
            <a:pPr>
              <a:buClrTx/>
            </a:pPr>
            <a:r>
              <a:rPr lang="en-US" sz="1200" dirty="0"/>
              <a:t>Reduce energy </a:t>
            </a:r>
            <a:r>
              <a:rPr lang="en-US" sz="1200" dirty="0" smtClean="0"/>
              <a:t>consumption</a:t>
            </a:r>
            <a:endParaRPr lang="en-IN" sz="1200" dirty="0"/>
          </a:p>
          <a:p>
            <a:pPr>
              <a:buClrTx/>
              <a:buSzPct val="123000"/>
            </a:pPr>
            <a:r>
              <a:rPr lang="en-IN" sz="1200" dirty="0"/>
              <a:t>Real-time remote </a:t>
            </a:r>
            <a:r>
              <a:rPr lang="en-IN" sz="1200" dirty="0" smtClean="0"/>
              <a:t>monitoring</a:t>
            </a:r>
            <a:endParaRPr lang="en-IN" sz="1200" dirty="0"/>
          </a:p>
          <a:p>
            <a:pPr>
              <a:buClrTx/>
              <a:buSzPct val="123000"/>
            </a:pPr>
            <a:r>
              <a:rPr lang="en-IN" sz="1200" dirty="0"/>
              <a:t>Better financial decision-making</a:t>
            </a:r>
          </a:p>
          <a:p>
            <a:pPr>
              <a:buClrTx/>
              <a:buSzPct val="123000"/>
            </a:pPr>
            <a:endParaRPr lang="en-US"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074" name="Picture 2" descr="Digital Twin Done Right"/>
          <p:cNvPicPr>
            <a:picLocks noChangeAspect="1" noChangeArrowheads="1"/>
          </p:cNvPicPr>
          <p:nvPr/>
        </p:nvPicPr>
        <p:blipFill rotWithShape="1">
          <a:blip r:embed="rId3">
            <a:extLst>
              <a:ext uri="{28A0092B-C50C-407E-A947-70E740481C1C}">
                <a14:useLocalDpi xmlns:a14="http://schemas.microsoft.com/office/drawing/2010/main" val="0"/>
              </a:ext>
            </a:extLst>
          </a:blip>
          <a:srcRect b="3311"/>
          <a:stretch/>
        </p:blipFill>
        <p:spPr bwMode="auto">
          <a:xfrm>
            <a:off x="5119886" y="1128025"/>
            <a:ext cx="4077454" cy="284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2289436" y="728115"/>
            <a:ext cx="5314521" cy="15565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smtClean="0"/>
              <a:t>Metaverse!</a:t>
            </a:r>
            <a:endParaRPr sz="6600" dirty="0"/>
          </a:p>
        </p:txBody>
      </p:sp>
      <p:sp>
        <p:nvSpPr>
          <p:cNvPr id="168" name="Google Shape;168;p16"/>
          <p:cNvSpPr txBox="1">
            <a:spLocks noGrp="1"/>
          </p:cNvSpPr>
          <p:nvPr>
            <p:ph type="subTitle" idx="4294967295"/>
          </p:nvPr>
        </p:nvSpPr>
        <p:spPr>
          <a:xfrm>
            <a:off x="2372426" y="2097441"/>
            <a:ext cx="4608000" cy="1778700"/>
          </a:xfrm>
          <a:prstGeom prst="rect">
            <a:avLst/>
          </a:prstGeom>
        </p:spPr>
        <p:txBody>
          <a:bodyPr spcFirstLastPara="1" wrap="square" lIns="91425" tIns="91425" rIns="91425" bIns="91425" anchor="t" anchorCtr="0">
            <a:noAutofit/>
          </a:bodyPr>
          <a:lstStyle/>
          <a:p>
            <a:pPr marL="0" lvl="0" indent="0">
              <a:buNone/>
            </a:pPr>
            <a:r>
              <a:rPr lang="en-US" dirty="0" smtClean="0"/>
              <a:t>“</a:t>
            </a:r>
            <a:r>
              <a:rPr lang="en-US" dirty="0" err="1" smtClean="0"/>
              <a:t>Metaverse</a:t>
            </a:r>
            <a:r>
              <a:rPr lang="en-US" dirty="0" smtClean="0"/>
              <a:t>” </a:t>
            </a:r>
            <a:r>
              <a:rPr lang="en-US" dirty="0"/>
              <a:t>generally refers to </a:t>
            </a:r>
            <a:r>
              <a:rPr lang="en-US" b="1" dirty="0"/>
              <a:t>a virtual world that lies beyond, on top of, or is an extension of the physical world</a:t>
            </a:r>
            <a:r>
              <a:rPr lang="en-US" dirty="0" smtClean="0"/>
              <a:t>.</a:t>
            </a:r>
          </a:p>
          <a:p>
            <a:pPr marL="0" lvl="0" indent="0">
              <a:buNone/>
            </a:pPr>
            <a:r>
              <a:rPr lang="en-IN" dirty="0">
                <a:latin typeface="Source Sans Pro" charset="0"/>
              </a:rPr>
              <a:t>It is a combination of multiple elements of technology, including virtual reality, augmented reality and video where users "live" within a digital universe</a:t>
            </a:r>
            <a:endParaRPr dirty="0"/>
          </a:p>
        </p:txBody>
      </p:sp>
      <p:sp>
        <p:nvSpPr>
          <p:cNvPr id="169" name="Google Shape;169;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 name="Google Shape;1281;p50"/>
          <p:cNvGrpSpPr/>
          <p:nvPr/>
        </p:nvGrpSpPr>
        <p:grpSpPr>
          <a:xfrm>
            <a:off x="1733561" y="1395559"/>
            <a:ext cx="460705" cy="491455"/>
            <a:chOff x="6506504" y="937343"/>
            <a:chExt cx="744273" cy="793950"/>
          </a:xfrm>
        </p:grpSpPr>
        <p:sp>
          <p:nvSpPr>
            <p:cNvPr id="8" name="Google Shape;1282;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283;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284;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 name="Google Shape;1285;p50"/>
            <p:cNvGrpSpPr/>
            <p:nvPr/>
          </p:nvGrpSpPr>
          <p:grpSpPr>
            <a:xfrm>
              <a:off x="6506504" y="937343"/>
              <a:ext cx="744273" cy="793950"/>
              <a:chOff x="6565437" y="1588001"/>
              <a:chExt cx="744273" cy="793950"/>
            </a:xfrm>
          </p:grpSpPr>
          <p:sp>
            <p:nvSpPr>
              <p:cNvPr id="12" name="Google Shape;1286;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87;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288;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289;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90;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91;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92;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293;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294;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295;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22" name="Google Shape;182;p18"/>
          <p:cNvSpPr txBox="1">
            <a:spLocks/>
          </p:cNvSpPr>
          <p:nvPr/>
        </p:nvSpPr>
        <p:spPr>
          <a:xfrm>
            <a:off x="2372426" y="4199276"/>
            <a:ext cx="4777200" cy="3265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b="1" dirty="0" smtClean="0"/>
              <a:t>Today we look at the internet</a:t>
            </a:r>
          </a:p>
          <a:p>
            <a:pPr algn="ctr">
              <a:spcBef>
                <a:spcPts val="600"/>
              </a:spcBef>
            </a:pPr>
            <a:r>
              <a:rPr lang="en-US" sz="1200" b="1" dirty="0" smtClean="0"/>
              <a:t>But, In Future we’re going to be in a experience</a:t>
            </a:r>
            <a:endParaRPr lang="en-US" sz="1200" b="1" dirty="0"/>
          </a:p>
        </p:txBody>
      </p:sp>
      <p:sp>
        <p:nvSpPr>
          <p:cNvPr id="23" name="Google Shape;183;p18"/>
          <p:cNvSpPr txBox="1">
            <a:spLocks/>
          </p:cNvSpPr>
          <p:nvPr/>
        </p:nvSpPr>
        <p:spPr>
          <a:xfrm>
            <a:off x="9127661" y="7142041"/>
            <a:ext cx="435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9pPr>
          </a:lstStyle>
          <a:p>
            <a:fld id="{00000000-1234-1234-1234-123412341234}" type="slidenum">
              <a:rPr lang="en" smtClean="0"/>
              <a:pPr/>
              <a:t>23</a:t>
            </a:fld>
            <a:endParaRPr lang="e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23"/>
          <p:cNvSpPr txBox="1">
            <a:spLocks noGrp="1"/>
          </p:cNvSpPr>
          <p:nvPr>
            <p:ph type="title"/>
          </p:nvPr>
        </p:nvSpPr>
        <p:spPr>
          <a:xfrm>
            <a:off x="502919" y="1128025"/>
            <a:ext cx="5249207" cy="683100"/>
          </a:xfrm>
          <a:prstGeom prst="rect">
            <a:avLst/>
          </a:prstGeom>
        </p:spPr>
        <p:txBody>
          <a:bodyPr spcFirstLastPara="1" wrap="square" lIns="91425" tIns="91425" rIns="91425" bIns="91425" anchor="b" anchorCtr="0">
            <a:noAutofit/>
          </a:bodyPr>
          <a:lstStyle/>
          <a:p>
            <a:r>
              <a:rPr lang="en-US" sz="3200" dirty="0"/>
              <a:t>How digital twin has impacted the industry?</a:t>
            </a:r>
          </a:p>
        </p:txBody>
      </p:sp>
      <p:sp>
        <p:nvSpPr>
          <p:cNvPr id="257" name="Google Shape;257;p23"/>
          <p:cNvSpPr txBox="1">
            <a:spLocks noGrp="1"/>
          </p:cNvSpPr>
          <p:nvPr>
            <p:ph type="body" idx="1"/>
          </p:nvPr>
        </p:nvSpPr>
        <p:spPr>
          <a:xfrm>
            <a:off x="985679" y="1811125"/>
            <a:ext cx="3976500" cy="2618400"/>
          </a:xfrm>
          <a:prstGeom prst="rect">
            <a:avLst/>
          </a:prstGeom>
        </p:spPr>
        <p:txBody>
          <a:bodyPr spcFirstLastPara="1" wrap="square" lIns="91425" tIns="91425" rIns="91425" bIns="91425" anchor="t" anchorCtr="0">
            <a:noAutofit/>
          </a:bodyPr>
          <a:lstStyle/>
          <a:p>
            <a:pPr>
              <a:buClrTx/>
              <a:buSzPct val="123000"/>
            </a:pPr>
            <a:r>
              <a:rPr lang="en-US" dirty="0" smtClean="0"/>
              <a:t>This </a:t>
            </a:r>
            <a:r>
              <a:rPr lang="en-US" dirty="0"/>
              <a:t>digital imitation of physical assets, operations, and frameworks produces </a:t>
            </a:r>
            <a:r>
              <a:rPr lang="en-US" b="1" dirty="0"/>
              <a:t>data </a:t>
            </a:r>
            <a:r>
              <a:rPr lang="en-US" b="1" dirty="0" smtClean="0"/>
              <a:t>continuously</a:t>
            </a:r>
            <a:r>
              <a:rPr lang="en-US" dirty="0"/>
              <a:t> </a:t>
            </a:r>
            <a:r>
              <a:rPr lang="en-US" dirty="0" smtClean="0"/>
              <a:t>for Hospital</a:t>
            </a:r>
          </a:p>
          <a:p>
            <a:pPr>
              <a:buClrTx/>
              <a:buSzPct val="123000"/>
            </a:pPr>
            <a:r>
              <a:rPr lang="en-US" dirty="0" smtClean="0"/>
              <a:t> </a:t>
            </a:r>
            <a:r>
              <a:rPr lang="en-US" dirty="0"/>
              <a:t>Digital Twin is at the core of the entire Industry 4.0 development, which enfolds automation, data exchange, and manufacturing processes, producing endless opportunities for industries to grow.</a:t>
            </a:r>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129" r="10831"/>
          <a:stretch/>
        </p:blipFill>
        <p:spPr>
          <a:xfrm>
            <a:off x="5369523" y="563765"/>
            <a:ext cx="3987610" cy="3932608"/>
          </a:xfrm>
          <a:prstGeom prst="ellipse">
            <a:avLst/>
          </a:prstGeom>
          <a:ln>
            <a:noFill/>
          </a:ln>
          <a:effectLst>
            <a:softEdge rad="112500"/>
          </a:effectLst>
        </p:spPr>
      </p:pic>
    </p:spTree>
    <p:extLst>
      <p:ext uri="{BB962C8B-B14F-4D97-AF65-F5344CB8AC3E}">
        <p14:creationId xmlns:p14="http://schemas.microsoft.com/office/powerpoint/2010/main" val="2321910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16" name="Picture 15" descr="Digital Twin Technology And Its Benefits to Businesses | by Strategic  Systems International | Data + Tech | Medium"/>
          <p:cNvPicPr/>
          <p:nvPr/>
        </p:nvPicPr>
        <p:blipFill rotWithShape="1">
          <a:blip r:embed="rId3"/>
          <a:srcRect l="18884" r="26865"/>
          <a:stretch/>
        </p:blipFill>
        <p:spPr bwMode="auto">
          <a:xfrm>
            <a:off x="6277168" y="985031"/>
            <a:ext cx="3224464" cy="31813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8" name="Google Shape;238;p22"/>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USP(</a:t>
            </a:r>
            <a:r>
              <a:rPr lang="en" sz="1600" dirty="0" smtClean="0"/>
              <a:t>unique selling point</a:t>
            </a:r>
            <a:r>
              <a:rPr lang="en" dirty="0" smtClean="0"/>
              <a:t>)</a:t>
            </a:r>
            <a:endParaRPr dirty="0"/>
          </a:p>
        </p:txBody>
      </p:sp>
      <p:sp>
        <p:nvSpPr>
          <p:cNvPr id="239" name="Google Shape;239;p22"/>
          <p:cNvSpPr txBox="1">
            <a:spLocks noGrp="1"/>
          </p:cNvSpPr>
          <p:nvPr>
            <p:ph type="body" idx="1"/>
          </p:nvPr>
        </p:nvSpPr>
        <p:spPr>
          <a:xfrm>
            <a:off x="637434" y="1904244"/>
            <a:ext cx="1485300" cy="2618400"/>
          </a:xfrm>
          <a:prstGeom prst="rect">
            <a:avLst/>
          </a:prstGeom>
        </p:spPr>
        <p:txBody>
          <a:bodyPr spcFirstLastPara="1" wrap="square" lIns="91425" tIns="91425" rIns="91425" bIns="91425" anchor="t" anchorCtr="0">
            <a:noAutofit/>
          </a:bodyPr>
          <a:lstStyle/>
          <a:p>
            <a:pPr marL="158750" indent="0">
              <a:buNone/>
            </a:pPr>
            <a:r>
              <a:rPr lang="en-IN" b="1" dirty="0" smtClean="0"/>
              <a:t>Cost</a:t>
            </a:r>
            <a:endParaRPr lang="en-IN" b="1" dirty="0"/>
          </a:p>
          <a:p>
            <a:pPr marL="158750" indent="0">
              <a:buNone/>
            </a:pPr>
            <a:r>
              <a:rPr lang="en-US" dirty="0"/>
              <a:t>cost will be cheaper than </a:t>
            </a:r>
            <a:r>
              <a:rPr lang="en-US" dirty="0" smtClean="0"/>
              <a:t>other vendors.</a:t>
            </a:r>
            <a:endParaRPr lang="en-US" dirty="0"/>
          </a:p>
        </p:txBody>
      </p:sp>
      <p:sp>
        <p:nvSpPr>
          <p:cNvPr id="240" name="Google Shape;240;p22"/>
          <p:cNvSpPr txBox="1">
            <a:spLocks noGrp="1"/>
          </p:cNvSpPr>
          <p:nvPr>
            <p:ph type="body" idx="2"/>
          </p:nvPr>
        </p:nvSpPr>
        <p:spPr>
          <a:xfrm>
            <a:off x="2191915" y="1860219"/>
            <a:ext cx="2000285" cy="2618400"/>
          </a:xfrm>
          <a:prstGeom prst="rect">
            <a:avLst/>
          </a:prstGeom>
        </p:spPr>
        <p:txBody>
          <a:bodyPr spcFirstLastPara="1" wrap="square" lIns="91425" tIns="91425" rIns="91425" bIns="91425" anchor="t" anchorCtr="0">
            <a:noAutofit/>
          </a:bodyPr>
          <a:lstStyle/>
          <a:p>
            <a:pPr marL="158750" indent="0">
              <a:buNone/>
            </a:pPr>
            <a:r>
              <a:rPr lang="en-IN" b="1" dirty="0">
                <a:solidFill>
                  <a:schemeClr val="tx1"/>
                </a:solidFill>
              </a:rPr>
              <a:t>Scalability</a:t>
            </a:r>
          </a:p>
          <a:p>
            <a:pPr marL="158750" indent="0">
              <a:buNone/>
            </a:pPr>
            <a:r>
              <a:rPr lang="en-US" dirty="0" smtClean="0"/>
              <a:t>In scalability we can be used as industrial/Construction purpose </a:t>
            </a:r>
            <a:r>
              <a:rPr lang="en-US" dirty="0"/>
              <a:t>or for education </a:t>
            </a:r>
            <a:r>
              <a:rPr lang="en-US" dirty="0" smtClean="0"/>
              <a:t>purpose</a:t>
            </a:r>
            <a:endParaRPr lang="en-US" dirty="0"/>
          </a:p>
        </p:txBody>
      </p:sp>
      <p:sp>
        <p:nvSpPr>
          <p:cNvPr id="241" name="Google Shape;241;p22"/>
          <p:cNvSpPr txBox="1">
            <a:spLocks noGrp="1"/>
          </p:cNvSpPr>
          <p:nvPr>
            <p:ph type="body" idx="3"/>
          </p:nvPr>
        </p:nvSpPr>
        <p:spPr>
          <a:xfrm>
            <a:off x="4192200" y="1784129"/>
            <a:ext cx="1485300" cy="2618400"/>
          </a:xfrm>
          <a:prstGeom prst="rect">
            <a:avLst/>
          </a:prstGeom>
        </p:spPr>
        <p:txBody>
          <a:bodyPr spcFirstLastPara="1" wrap="square" lIns="91425" tIns="91425" rIns="91425" bIns="91425" anchor="t" anchorCtr="0">
            <a:noAutofit/>
          </a:bodyPr>
          <a:lstStyle/>
          <a:p>
            <a:r>
              <a:rPr lang="en-US" b="1" dirty="0" smtClean="0"/>
              <a:t>Time To Market</a:t>
            </a:r>
            <a:endParaRPr lang="en-US" b="1" dirty="0"/>
          </a:p>
          <a:p>
            <a:pPr marL="158750" indent="0">
              <a:buNone/>
            </a:pPr>
            <a:r>
              <a:rPr lang="en-US" dirty="0"/>
              <a:t>All across the world's markets </a:t>
            </a:r>
            <a:r>
              <a:rPr lang="en-US" dirty="0" smtClean="0"/>
              <a:t>and industries</a:t>
            </a:r>
            <a:r>
              <a:rPr lang="en-US" dirty="0"/>
              <a:t>, products are moving </a:t>
            </a:r>
            <a:r>
              <a:rPr lang="en-US" dirty="0" smtClean="0"/>
              <a:t>from conceptual </a:t>
            </a:r>
            <a:r>
              <a:rPr lang="en-US" dirty="0"/>
              <a:t>design to market release So </a:t>
            </a:r>
            <a:r>
              <a:rPr lang="en-US" dirty="0" smtClean="0"/>
              <a:t>it will </a:t>
            </a:r>
            <a:r>
              <a:rPr lang="en-US" dirty="0"/>
              <a:t>be soon</a:t>
            </a:r>
          </a:p>
        </p:txBody>
      </p:sp>
      <p:sp>
        <p:nvSpPr>
          <p:cNvPr id="242" name="Google Shape;242;p2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244" name="Google Shape;244;p22"/>
          <p:cNvGrpSpPr/>
          <p:nvPr/>
        </p:nvGrpSpPr>
        <p:grpSpPr>
          <a:xfrm>
            <a:off x="5853100" y="3068600"/>
            <a:ext cx="1539600" cy="1539600"/>
            <a:chOff x="6680825" y="2549350"/>
            <a:chExt cx="1539600" cy="1539600"/>
          </a:xfrm>
        </p:grpSpPr>
        <p:sp>
          <p:nvSpPr>
            <p:cNvPr id="245" name="Google Shape;245;p2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2"/>
          <p:cNvGrpSpPr/>
          <p:nvPr/>
        </p:nvGrpSpPr>
        <p:grpSpPr>
          <a:xfrm>
            <a:off x="6405399" y="3676684"/>
            <a:ext cx="435022" cy="323445"/>
            <a:chOff x="5247525" y="3007275"/>
            <a:chExt cx="517575" cy="384825"/>
          </a:xfrm>
        </p:grpSpPr>
        <p:sp>
          <p:nvSpPr>
            <p:cNvPr id="249" name="Google Shape;249;p2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706853" y="3277436"/>
            <a:ext cx="4709503" cy="1277273"/>
          </a:xfrm>
          <a:prstGeom prst="rect">
            <a:avLst/>
          </a:prstGeom>
          <a:noFill/>
        </p:spPr>
        <p:txBody>
          <a:bodyPr wrap="square" rtlCol="0">
            <a:spAutoFit/>
          </a:bodyPr>
          <a:lstStyle/>
          <a:p>
            <a:r>
              <a:rPr lang="en-IN" sz="1100" b="1" dirty="0" smtClean="0">
                <a:latin typeface="Poppins" panose="020B0604020202020204" charset="0"/>
                <a:cs typeface="Poppins" panose="020B0604020202020204" charset="0"/>
              </a:rPr>
              <a:t>Usable</a:t>
            </a:r>
          </a:p>
          <a:p>
            <a:r>
              <a:rPr lang="en-US" sz="1100" dirty="0" smtClean="0">
                <a:latin typeface="Poppins" panose="020B0604020202020204" charset="0"/>
                <a:cs typeface="Poppins" panose="020B0604020202020204" charset="0"/>
              </a:rPr>
              <a:t>It </a:t>
            </a:r>
            <a:r>
              <a:rPr lang="en-US" sz="1100" dirty="0">
                <a:latin typeface="Poppins" panose="020B0604020202020204" charset="0"/>
                <a:cs typeface="Poppins" panose="020B0604020202020204" charset="0"/>
              </a:rPr>
              <a:t>is a web based application so it can be used</a:t>
            </a:r>
          </a:p>
          <a:p>
            <a:r>
              <a:rPr lang="en-IN" sz="1100" dirty="0">
                <a:latin typeface="Poppins" panose="020B0604020202020204" charset="0"/>
                <a:cs typeface="Poppins" panose="020B0604020202020204" charset="0"/>
              </a:rPr>
              <a:t>without downloading the software.</a:t>
            </a:r>
          </a:p>
          <a:p>
            <a:endParaRPr lang="en-IN" sz="1100" b="1" dirty="0" smtClean="0">
              <a:latin typeface="Poppins" panose="020B0604020202020204" charset="0"/>
              <a:cs typeface="Poppins" panose="020B0604020202020204" charset="0"/>
            </a:endParaRPr>
          </a:p>
          <a:p>
            <a:r>
              <a:rPr lang="en-IN" sz="1100" b="1" dirty="0" smtClean="0">
                <a:latin typeface="Poppins" panose="020B0604020202020204" charset="0"/>
                <a:cs typeface="Poppins" panose="020B0604020202020204" charset="0"/>
              </a:rPr>
              <a:t>Loads</a:t>
            </a:r>
          </a:p>
          <a:p>
            <a:r>
              <a:rPr lang="en-US" sz="1100" dirty="0" smtClean="0">
                <a:latin typeface="Poppins" panose="020B0604020202020204" charset="0"/>
                <a:cs typeface="Poppins" panose="020B0604020202020204" charset="0"/>
              </a:rPr>
              <a:t>The </a:t>
            </a:r>
            <a:r>
              <a:rPr lang="en-US" sz="1100" dirty="0">
                <a:latin typeface="Poppins" panose="020B0604020202020204" charset="0"/>
                <a:cs typeface="Poppins" panose="020B0604020202020204" charset="0"/>
              </a:rPr>
              <a:t>server will take the loads generated by the</a:t>
            </a:r>
          </a:p>
          <a:p>
            <a:r>
              <a:rPr lang="en-US" sz="1100" dirty="0">
                <a:latin typeface="Poppins" panose="020B0604020202020204" charset="0"/>
                <a:cs typeface="Poppins" panose="020B0604020202020204" charset="0"/>
              </a:rPr>
              <a:t>process so does not need high end phone</a:t>
            </a:r>
            <a:endParaRPr lang="en-IN" sz="1100"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2834562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4" name="Google Shape;264;p2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 name="Rectangle 1"/>
          <p:cNvSpPr/>
          <p:nvPr/>
        </p:nvSpPr>
        <p:spPr>
          <a:xfrm>
            <a:off x="4792007" y="2055681"/>
            <a:ext cx="883382" cy="830997"/>
          </a:xfrm>
          <a:prstGeom prst="rect">
            <a:avLst/>
          </a:prstGeom>
          <a:noFill/>
        </p:spPr>
        <p:txBody>
          <a:bodyPr wrap="square" lIns="91440" tIns="45720" rIns="91440" bIns="45720">
            <a:spAutoFit/>
          </a:bodyPr>
          <a:lstStyle/>
          <a:p>
            <a:pPr algn="ctr"/>
            <a:r>
              <a:rPr lang="en-US" sz="4800" b="0" cap="none" spc="0" dirty="0" smtClean="0">
                <a:ln w="0"/>
                <a:solidFill>
                  <a:schemeClr val="tx1">
                    <a:lumMod val="85000"/>
                    <a:lumOff val="15000"/>
                  </a:schemeClr>
                </a:solidFill>
                <a:effectLst>
                  <a:outerShdw blurRad="38100" dist="19050" dir="2700000" algn="tl" rotWithShape="0">
                    <a:schemeClr val="dk1">
                      <a:alpha val="40000"/>
                    </a:schemeClr>
                  </a:outerShdw>
                </a:effectLst>
                <a:latin typeface="Book Antiqua" panose="02040602050305030304" pitchFamily="18" charset="0"/>
              </a:rPr>
              <a:t>N</a:t>
            </a:r>
            <a:endParaRPr lang="en-US" sz="4800" b="0" cap="none" spc="0" dirty="0">
              <a:ln w="0"/>
              <a:solidFill>
                <a:schemeClr val="tx1">
                  <a:lumMod val="85000"/>
                  <a:lumOff val="15000"/>
                </a:schemeClr>
              </a:solidFill>
              <a:effectLst>
                <a:outerShdw blurRad="38100" dist="19050" dir="2700000" algn="tl" rotWithShape="0">
                  <a:schemeClr val="dk1">
                    <a:alpha val="40000"/>
                  </a:schemeClr>
                </a:outerShdw>
              </a:effectLst>
              <a:latin typeface="Book Antiqua" panose="02040602050305030304" pitchFamily="18" charset="0"/>
            </a:endParaRPr>
          </a:p>
        </p:txBody>
      </p:sp>
      <p:sp>
        <p:nvSpPr>
          <p:cNvPr id="3" name="Rectangle 2"/>
          <p:cNvSpPr/>
          <p:nvPr/>
        </p:nvSpPr>
        <p:spPr>
          <a:xfrm>
            <a:off x="2490164" y="3870920"/>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body" idx="1"/>
          </p:nvPr>
        </p:nvSpPr>
        <p:spPr>
          <a:xfrm>
            <a:off x="2385525" y="1310650"/>
            <a:ext cx="4777200" cy="3265800"/>
          </a:xfrm>
          <a:prstGeom prst="rect">
            <a:avLst/>
          </a:prstGeom>
        </p:spPr>
        <p:txBody>
          <a:bodyPr spcFirstLastPara="1" wrap="square" lIns="91425" tIns="91425" rIns="91425" bIns="91425" anchor="t" anchorCtr="0">
            <a:noAutofit/>
          </a:bodyPr>
          <a:lstStyle/>
          <a:p>
            <a:pPr marL="0" lvl="0" indent="0">
              <a:buNone/>
            </a:pPr>
            <a:r>
              <a:rPr lang="en-US" sz="1200" b="0" dirty="0">
                <a:solidFill>
                  <a:schemeClr val="tx1"/>
                </a:solidFill>
              </a:rPr>
              <a:t>Hospital buildings usually contain sophisticated facility systems and special medical equipment, strict security requirements, and business systems. Traditional methods such as </a:t>
            </a:r>
            <a:r>
              <a:rPr lang="en-US" sz="1200" b="0" dirty="0" smtClean="0">
                <a:solidFill>
                  <a:schemeClr val="tx1"/>
                </a:solidFill>
              </a:rPr>
              <a:t>BIM(</a:t>
            </a:r>
            <a:r>
              <a:rPr lang="en-IN" sz="1200" b="0" dirty="0" smtClean="0"/>
              <a:t>Building </a:t>
            </a:r>
            <a:r>
              <a:rPr lang="en-IN" sz="1200" b="0" dirty="0"/>
              <a:t>Information </a:t>
            </a:r>
            <a:r>
              <a:rPr lang="en-IN" sz="1200" b="0" dirty="0" err="1" smtClean="0"/>
              <a:t>Modeling</a:t>
            </a:r>
            <a:r>
              <a:rPr lang="en-IN" sz="1200" b="0" dirty="0" smtClean="0"/>
              <a:t>) </a:t>
            </a:r>
            <a:r>
              <a:rPr lang="en-US" sz="1200" b="0" dirty="0" smtClean="0">
                <a:solidFill>
                  <a:schemeClr val="tx1"/>
                </a:solidFill>
              </a:rPr>
              <a:t>are </a:t>
            </a:r>
            <a:r>
              <a:rPr lang="en-US" sz="1200" b="0" dirty="0">
                <a:solidFill>
                  <a:schemeClr val="tx1"/>
                </a:solidFill>
              </a:rPr>
              <a:t>becoming less capable of real-time updates of building status and big data volume. By proposing innovations both in technique and </a:t>
            </a:r>
            <a:r>
              <a:rPr lang="en-US" sz="1200" b="0" dirty="0" smtClean="0">
                <a:solidFill>
                  <a:schemeClr val="tx1"/>
                </a:solidFill>
              </a:rPr>
              <a:t>management. The </a:t>
            </a:r>
            <a:r>
              <a:rPr lang="en-US" sz="1200" b="0" dirty="0">
                <a:solidFill>
                  <a:schemeClr val="tx1"/>
                </a:solidFill>
              </a:rPr>
              <a:t>case has been steadily running for more than a year in the hospital and achieved desired performance by reducing energy consumption, avoiding facility faults, reducing the number of requested repairs, and enhancing the quality of daily maintenance </a:t>
            </a:r>
            <a:r>
              <a:rPr lang="en-US" sz="1200" b="0" dirty="0" smtClean="0">
                <a:solidFill>
                  <a:schemeClr val="tx1"/>
                </a:solidFill>
              </a:rPr>
              <a:t>work. </a:t>
            </a:r>
          </a:p>
          <a:p>
            <a:pPr marL="63500" indent="0">
              <a:buNone/>
            </a:pPr>
            <a:r>
              <a:rPr lang="en-US" sz="1200" b="0" dirty="0" smtClean="0">
                <a:solidFill>
                  <a:schemeClr val="tx1"/>
                </a:solidFill>
              </a:rPr>
              <a:t>If </a:t>
            </a:r>
            <a:r>
              <a:rPr lang="en-US" sz="1200" b="0" dirty="0">
                <a:solidFill>
                  <a:schemeClr val="tx1"/>
                </a:solidFill>
              </a:rPr>
              <a:t>a patient’s condition is deteriorating or there is an emergency on a certain floor, </a:t>
            </a:r>
            <a:r>
              <a:rPr lang="en-US" sz="1200" b="0" dirty="0">
                <a:solidFill>
                  <a:schemeClr val="tx1"/>
                </a:solidFill>
                <a:hlinkClick r:id="rId3"/>
              </a:rPr>
              <a:t>the right action can be taken in real-time to </a:t>
            </a:r>
            <a:r>
              <a:rPr lang="en-US" sz="1200" b="0" dirty="0" smtClean="0">
                <a:solidFill>
                  <a:schemeClr val="tx1"/>
                </a:solidFill>
                <a:hlinkClick r:id="rId3"/>
              </a:rPr>
              <a:t>respond</a:t>
            </a:r>
            <a:r>
              <a:rPr lang="en-US" sz="1200" b="0" dirty="0">
                <a:solidFill>
                  <a:schemeClr val="tx1"/>
                </a:solidFill>
              </a:rPr>
              <a:t> </a:t>
            </a:r>
            <a:r>
              <a:rPr lang="en-US" sz="1200" b="0" dirty="0" smtClean="0">
                <a:solidFill>
                  <a:schemeClr val="tx1"/>
                </a:solidFill>
              </a:rPr>
              <a:t>using the Digital Twin(DT) </a:t>
            </a:r>
            <a:endParaRPr lang="en-IN" sz="1200" b="0" dirty="0"/>
          </a:p>
          <a:p>
            <a:pPr marL="63500" indent="0">
              <a:buNone/>
            </a:pPr>
            <a:r>
              <a:rPr lang="en-US" sz="1200" b="0" dirty="0" smtClean="0"/>
              <a:t>It </a:t>
            </a:r>
            <a:r>
              <a:rPr lang="en-US" sz="1200" b="0" dirty="0"/>
              <a:t>is </a:t>
            </a:r>
            <a:r>
              <a:rPr lang="en-US" sz="1200" b="0" dirty="0" smtClean="0"/>
              <a:t>hoped that </a:t>
            </a:r>
            <a:r>
              <a:rPr lang="en-US" sz="1200" b="0" dirty="0"/>
              <a:t>this project will solve the problem faced in </a:t>
            </a:r>
            <a:r>
              <a:rPr lang="en-US" sz="1200" b="0" dirty="0" smtClean="0"/>
              <a:t>managing and maintaining the Hospital</a:t>
            </a:r>
            <a:endParaRPr sz="1200" b="0" dirty="0">
              <a:solidFill>
                <a:schemeClr val="tx1"/>
              </a:solidFill>
            </a:endParaRPr>
          </a:p>
        </p:txBody>
      </p:sp>
      <p:sp>
        <p:nvSpPr>
          <p:cNvPr id="183" name="Google Shape;183;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 name="TextBox 1"/>
          <p:cNvSpPr txBox="1"/>
          <p:nvPr/>
        </p:nvSpPr>
        <p:spPr>
          <a:xfrm>
            <a:off x="2433817" y="825023"/>
            <a:ext cx="2681323" cy="400110"/>
          </a:xfrm>
          <a:prstGeom prst="rect">
            <a:avLst/>
          </a:prstGeom>
          <a:noFill/>
        </p:spPr>
        <p:txBody>
          <a:bodyPr wrap="square" rtlCol="0">
            <a:spAutoFit/>
          </a:bodyPr>
          <a:lstStyle/>
          <a:p>
            <a:r>
              <a:rPr lang="en-US" sz="2000" b="1" dirty="0" smtClean="0">
                <a:latin typeface="Poppins" panose="020B0604020202020204" charset="0"/>
                <a:cs typeface="Poppins" panose="020B0604020202020204" charset="0"/>
              </a:rPr>
              <a:t>Abstract</a:t>
            </a:r>
            <a:endParaRPr lang="en-IN" sz="2000" b="1"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216701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18" t="-9124" r="318" b="9124"/>
          <a:stretch/>
        </p:blipFill>
        <p:spPr>
          <a:xfrm>
            <a:off x="6159358" y="992738"/>
            <a:ext cx="3523970" cy="3222038"/>
          </a:xfrm>
          <a:prstGeom prst="ellipse">
            <a:avLst/>
          </a:prstGeom>
          <a:ln>
            <a:noFill/>
          </a:ln>
          <a:effectLst>
            <a:softEdge rad="112500"/>
          </a:effectLst>
        </p:spPr>
      </p:pic>
      <p:sp>
        <p:nvSpPr>
          <p:cNvPr id="224" name="Google Shape;224;p21"/>
          <p:cNvSpPr txBox="1">
            <a:spLocks noGrp="1"/>
          </p:cNvSpPr>
          <p:nvPr>
            <p:ph type="body" idx="1"/>
          </p:nvPr>
        </p:nvSpPr>
        <p:spPr>
          <a:xfrm>
            <a:off x="790647" y="1958050"/>
            <a:ext cx="2515778" cy="2618400"/>
          </a:xfrm>
          <a:prstGeom prst="rect">
            <a:avLst/>
          </a:prstGeom>
        </p:spPr>
        <p:txBody>
          <a:bodyPr spcFirstLastPara="1" wrap="square" lIns="91425" tIns="91425" rIns="91425" bIns="91425" anchor="t" anchorCtr="0">
            <a:noAutofit/>
          </a:bodyPr>
          <a:lstStyle/>
          <a:p>
            <a:pPr marL="139700" indent="0">
              <a:buNone/>
            </a:pPr>
            <a:r>
              <a:rPr lang="en-US" b="1" dirty="0" smtClean="0"/>
              <a:t>Synthetic </a:t>
            </a:r>
            <a:r>
              <a:rPr lang="en-US" b="1" dirty="0"/>
              <a:t>avatars </a:t>
            </a:r>
            <a:r>
              <a:rPr lang="en-US" dirty="0"/>
              <a:t>that makes use of the advancements in the field of Natural Language Processing and Graphic Rendering to represent </a:t>
            </a:r>
            <a:r>
              <a:rPr lang="en-US" dirty="0" smtClean="0"/>
              <a:t>the Marketing </a:t>
            </a:r>
            <a:r>
              <a:rPr lang="en-US" dirty="0"/>
              <a:t>and </a:t>
            </a:r>
            <a:r>
              <a:rPr lang="en-US" dirty="0" smtClean="0"/>
              <a:t>Care </a:t>
            </a:r>
            <a:r>
              <a:rPr lang="en-US" dirty="0"/>
              <a:t>departments of the companies within the virtual world.</a:t>
            </a:r>
          </a:p>
        </p:txBody>
      </p:sp>
      <p:sp>
        <p:nvSpPr>
          <p:cNvPr id="225" name="Google Shape;225;p21"/>
          <p:cNvSpPr txBox="1">
            <a:spLocks noGrp="1"/>
          </p:cNvSpPr>
          <p:nvPr>
            <p:ph type="title"/>
          </p:nvPr>
        </p:nvSpPr>
        <p:spPr>
          <a:xfrm>
            <a:off x="457200" y="1166125"/>
            <a:ext cx="6218608" cy="683100"/>
          </a:xfrm>
          <a:prstGeom prst="rect">
            <a:avLst/>
          </a:prstGeom>
        </p:spPr>
        <p:txBody>
          <a:bodyPr spcFirstLastPara="1" wrap="square" lIns="91425" tIns="91425" rIns="91425" bIns="91425" anchor="b" anchorCtr="0">
            <a:noAutofit/>
          </a:bodyPr>
          <a:lstStyle/>
          <a:p>
            <a:r>
              <a:rPr lang="en-IN" sz="2000" b="0" dirty="0"/>
              <a:t/>
            </a:r>
            <a:br>
              <a:rPr lang="en-IN" sz="2000" b="0" dirty="0"/>
            </a:br>
            <a:r>
              <a:rPr lang="en-US" sz="2000" dirty="0"/>
              <a:t>Preparing for the next evolution of the internet, let's create systems that could be put in place to make the transition from the </a:t>
            </a:r>
            <a:r>
              <a:rPr lang="en-US" sz="2000" dirty="0">
                <a:solidFill>
                  <a:schemeClr val="tx1">
                    <a:lumMod val="65000"/>
                    <a:lumOff val="35000"/>
                  </a:schemeClr>
                </a:solidFill>
              </a:rPr>
              <a:t>real-world to the virtual one seamless.</a:t>
            </a:r>
            <a:endParaRPr sz="2000" dirty="0">
              <a:solidFill>
                <a:schemeClr val="tx1">
                  <a:lumMod val="65000"/>
                  <a:lumOff val="35000"/>
                </a:schemeClr>
              </a:solidFill>
            </a:endParaRPr>
          </a:p>
        </p:txBody>
      </p:sp>
      <p:sp>
        <p:nvSpPr>
          <p:cNvPr id="226" name="Google Shape;226;p21"/>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p>
            <a:pPr marL="139700" indent="0">
              <a:buNone/>
            </a:pPr>
            <a:r>
              <a:rPr lang="en-US" dirty="0" smtClean="0"/>
              <a:t>Frameworks </a:t>
            </a:r>
            <a:r>
              <a:rPr lang="en-US" dirty="0"/>
              <a:t>that helps monitor changes in the real world and update it's </a:t>
            </a:r>
            <a:r>
              <a:rPr lang="en-US" b="1" dirty="0"/>
              <a:t>"Digital Twin" </a:t>
            </a:r>
            <a:r>
              <a:rPr lang="en-US" dirty="0"/>
              <a:t>within the virtual world to facilitate </a:t>
            </a:r>
            <a:r>
              <a:rPr lang="en-US" dirty="0" smtClean="0"/>
              <a:t>better visualization </a:t>
            </a:r>
            <a:r>
              <a:rPr lang="en-US" dirty="0"/>
              <a:t>and data manipulation.</a:t>
            </a:r>
          </a:p>
        </p:txBody>
      </p:sp>
      <p:sp>
        <p:nvSpPr>
          <p:cNvPr id="227" name="Google Shape;227;p2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229" name="Google Shape;229;p21"/>
          <p:cNvGrpSpPr/>
          <p:nvPr/>
        </p:nvGrpSpPr>
        <p:grpSpPr>
          <a:xfrm>
            <a:off x="5853100" y="3068600"/>
            <a:ext cx="1539600" cy="1539600"/>
            <a:chOff x="6680825" y="2549350"/>
            <a:chExt cx="1539600" cy="1539600"/>
          </a:xfrm>
        </p:grpSpPr>
        <p:sp>
          <p:nvSpPr>
            <p:cNvPr id="230" name="Google Shape;230;p21"/>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1"/>
          <p:cNvSpPr/>
          <p:nvPr/>
        </p:nvSpPr>
        <p:spPr>
          <a:xfrm>
            <a:off x="6454511" y="36700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7247744" y="1012236"/>
            <a:ext cx="1533167" cy="307777"/>
          </a:xfrm>
          <a:prstGeom prst="rect">
            <a:avLst/>
          </a:prstGeom>
          <a:noFill/>
        </p:spPr>
        <p:txBody>
          <a:bodyPr wrap="square" rtlCol="0">
            <a:spAutoFit/>
          </a:bodyPr>
          <a:lstStyle/>
          <a:p>
            <a:r>
              <a:rPr lang="en-US" b="1" dirty="0"/>
              <a:t>"</a:t>
            </a:r>
            <a:r>
              <a:rPr lang="en-US" b="1" dirty="0" smtClean="0"/>
              <a:t>Digital Twin</a:t>
            </a:r>
            <a:r>
              <a:rPr lang="en-US" b="1" dirty="0"/>
              <a:t>"</a:t>
            </a: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Digital Twin</a:t>
            </a:r>
            <a:endParaRPr dirty="0"/>
          </a:p>
        </p:txBody>
      </p:sp>
      <p:sp>
        <p:nvSpPr>
          <p:cNvPr id="176" name="Google Shape;176;p17"/>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p>
            <a:r>
              <a:rPr lang="en-IN" i="1" dirty="0"/>
              <a:t>A Digital Twin is a real-time digital clone of a physical device</a:t>
            </a:r>
            <a:endParaRPr lang="en-IN"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1</a:t>
            </a:r>
            <a:endParaRPr sz="60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6" name="Picture 2" descr="Digital Twin: Digital twins of humans will help fight pandemics in future.  It&amp;#39;s the fourth industrial revolution. - The Economic Times"/>
          <p:cNvPicPr>
            <a:picLocks noChangeAspect="1" noChangeArrowheads="1"/>
          </p:cNvPicPr>
          <p:nvPr/>
        </p:nvPicPr>
        <p:blipFill rotWithShape="1">
          <a:blip r:embed="rId3">
            <a:extLst>
              <a:ext uri="{28A0092B-C50C-407E-A947-70E740481C1C}">
                <a14:useLocalDpi xmlns:a14="http://schemas.microsoft.com/office/drawing/2010/main" val="0"/>
              </a:ext>
            </a:extLst>
          </a:blip>
          <a:srcRect l="-2661" t="-296" r="2661" b="296"/>
          <a:stretch/>
        </p:blipFill>
        <p:spPr bwMode="auto">
          <a:xfrm>
            <a:off x="6067125" y="928150"/>
            <a:ext cx="3578764" cy="32932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457199" y="1166125"/>
            <a:ext cx="5914951" cy="683100"/>
          </a:xfrm>
          <a:prstGeom prst="rect">
            <a:avLst/>
          </a:prstGeom>
        </p:spPr>
        <p:txBody>
          <a:bodyPr spcFirstLastPara="1" wrap="square" lIns="91425" tIns="91425" rIns="91425" bIns="91425" anchor="b" anchorCtr="0">
            <a:noAutofit/>
          </a:bodyPr>
          <a:lstStyle/>
          <a:p>
            <a:r>
              <a:rPr lang="en-US" dirty="0">
                <a:solidFill>
                  <a:schemeClr val="tx1"/>
                </a:solidFill>
                <a:effectLst>
                  <a:outerShdw blurRad="38100" dist="38100" dir="2700000" algn="tl">
                    <a:srgbClr val="000000">
                      <a:alpha val="43137"/>
                    </a:srgbClr>
                  </a:outerShdw>
                </a:effectLst>
                <a:latin typeface="Poppins" panose="020B0604020202020204" charset="0"/>
                <a:cs typeface="Poppins" panose="020B0604020202020204" charset="0"/>
              </a:rPr>
              <a:t>What are </a:t>
            </a:r>
            <a:r>
              <a:rPr lang="en-US" dirty="0" smtClean="0">
                <a:solidFill>
                  <a:schemeClr val="tx1"/>
                </a:solidFill>
                <a:effectLst>
                  <a:outerShdw blurRad="38100" dist="38100" dir="2700000" algn="tl">
                    <a:srgbClr val="000000">
                      <a:alpha val="43137"/>
                    </a:srgbClr>
                  </a:outerShdw>
                </a:effectLst>
                <a:latin typeface="Poppins" panose="020B0604020202020204" charset="0"/>
                <a:cs typeface="Poppins" panose="020B0604020202020204" charset="0"/>
              </a:rPr>
              <a:t>Digital Twins</a:t>
            </a:r>
            <a:r>
              <a:rPr lang="en-US" dirty="0">
                <a:solidFill>
                  <a:schemeClr val="tx1"/>
                </a:solidFill>
                <a:latin typeface="Poppins" panose="020B0604020202020204" charset="0"/>
                <a:cs typeface="Poppins" panose="020B0604020202020204" charset="0"/>
              </a:rPr>
              <a:t>?</a:t>
            </a:r>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lvl="0">
              <a:buClr>
                <a:schemeClr val="tx1"/>
              </a:buClr>
            </a:pPr>
            <a:r>
              <a:rPr lang="en-IN" dirty="0"/>
              <a:t>A </a:t>
            </a:r>
            <a:r>
              <a:rPr lang="en-IN" b="1" dirty="0"/>
              <a:t>digital twin</a:t>
            </a:r>
            <a:r>
              <a:rPr lang="en-IN" dirty="0"/>
              <a:t> is a virtual representation that serves as the real-time digital counterpart of a physical object or </a:t>
            </a:r>
            <a:r>
              <a:rPr lang="en-IN" dirty="0" smtClean="0"/>
              <a:t>process.</a:t>
            </a:r>
          </a:p>
          <a:p>
            <a:pPr>
              <a:buClrTx/>
            </a:pPr>
            <a:r>
              <a:rPr lang="en-US" dirty="0">
                <a:latin typeface="Poppins Light" panose="020B0604020202020204" charset="0"/>
                <a:cs typeface="Poppins Light" panose="020B0604020202020204" charset="0"/>
              </a:rPr>
              <a:t>Computer based version of anything that exist.</a:t>
            </a:r>
          </a:p>
          <a:p>
            <a:pPr lvl="0">
              <a:buClrTx/>
            </a:pPr>
            <a:r>
              <a:rPr lang="en-IN" dirty="0"/>
              <a:t>U</a:t>
            </a:r>
            <a:r>
              <a:rPr lang="en-IN" dirty="0" smtClean="0"/>
              <a:t>pdated </a:t>
            </a:r>
            <a:r>
              <a:rPr lang="en-IN" dirty="0"/>
              <a:t>from real-time data, and uses simulation, machine learning and reasoning to help decision-making</a:t>
            </a: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196" name="Google Shape;196;p19"/>
          <p:cNvGrpSpPr/>
          <p:nvPr/>
        </p:nvGrpSpPr>
        <p:grpSpPr>
          <a:xfrm>
            <a:off x="6438110" y="3653462"/>
            <a:ext cx="369505" cy="369505"/>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40777"/>
          <a:stretch/>
        </p:blipFill>
        <p:spPr>
          <a:xfrm>
            <a:off x="6172186" y="915381"/>
            <a:ext cx="3408553" cy="3252429"/>
          </a:xfrm>
          <a:prstGeom prst="ellipse">
            <a:avLst/>
          </a:prstGeom>
          <a:ln>
            <a:noFill/>
          </a:ln>
          <a:effectLst>
            <a:softEdge rad="112500"/>
          </a:effectLst>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560956" y="455506"/>
            <a:ext cx="6617369" cy="683100"/>
          </a:xfrm>
          <a:prstGeom prst="rect">
            <a:avLst/>
          </a:prstGeom>
        </p:spPr>
        <p:txBody>
          <a:bodyPr spcFirstLastPara="1" wrap="square" lIns="91425" tIns="91425" rIns="91425" bIns="91425" anchor="b" anchorCtr="0">
            <a:noAutofit/>
          </a:bodyPr>
          <a:lstStyle/>
          <a:p>
            <a:r>
              <a:rPr lang="en-US" sz="2800" dirty="0"/>
              <a:t>Why do we need digital twins?</a:t>
            </a:r>
            <a:endParaRPr lang="en-US" sz="2800" dirty="0">
              <a:solidFill>
                <a:schemeClr val="tx1"/>
              </a:solidFill>
              <a:latin typeface="Poppins" panose="020B0604020202020204" charset="0"/>
              <a:cs typeface="Poppins" panose="020B0604020202020204" charset="0"/>
            </a:endParaRPr>
          </a:p>
        </p:txBody>
      </p:sp>
      <p:sp>
        <p:nvSpPr>
          <p:cNvPr id="194" name="Google Shape;194;p19"/>
          <p:cNvSpPr txBox="1">
            <a:spLocks noGrp="1"/>
          </p:cNvSpPr>
          <p:nvPr>
            <p:ph type="body" idx="1"/>
          </p:nvPr>
        </p:nvSpPr>
        <p:spPr>
          <a:xfrm>
            <a:off x="789450" y="1061693"/>
            <a:ext cx="5139221" cy="1380193"/>
          </a:xfrm>
          <a:prstGeom prst="rect">
            <a:avLst/>
          </a:prstGeom>
        </p:spPr>
        <p:txBody>
          <a:bodyPr spcFirstLastPara="1" wrap="square" lIns="91425" tIns="91425" rIns="91425" bIns="91425" anchor="t" anchorCtr="0">
            <a:noAutofit/>
          </a:bodyPr>
          <a:lstStyle/>
          <a:p>
            <a:pPr lvl="0">
              <a:buClr>
                <a:schemeClr val="tx1"/>
              </a:buClr>
            </a:pPr>
            <a:r>
              <a:rPr lang="en-US" sz="1200" dirty="0"/>
              <a:t>A digital twin is a digital representation of a physical object, process or </a:t>
            </a:r>
            <a:r>
              <a:rPr lang="en-US" sz="1200" dirty="0" smtClean="0"/>
              <a:t>service.</a:t>
            </a:r>
          </a:p>
          <a:p>
            <a:pPr lvl="0">
              <a:buClr>
                <a:schemeClr val="tx1"/>
              </a:buClr>
            </a:pPr>
            <a:r>
              <a:rPr lang="en-US" sz="1200" dirty="0" smtClean="0"/>
              <a:t>In </a:t>
            </a:r>
            <a:r>
              <a:rPr lang="en-US" sz="1200" dirty="0"/>
              <a:t>short, creating one </a:t>
            </a:r>
            <a:r>
              <a:rPr lang="en-US" sz="1200" b="1" dirty="0"/>
              <a:t>can allow the enhancement of strategic technology trends</a:t>
            </a:r>
            <a:r>
              <a:rPr lang="en-US" sz="1200" dirty="0"/>
              <a:t>, prevent costly failures in physical objects and also, by using advanced analytical, monitoring and predictive capabilities, test processes and services.</a:t>
            </a:r>
            <a:endParaRPr sz="1200"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6" name="Google Shape;193;p19"/>
          <p:cNvSpPr txBox="1">
            <a:spLocks/>
          </p:cNvSpPr>
          <p:nvPr/>
        </p:nvSpPr>
        <p:spPr>
          <a:xfrm>
            <a:off x="560956" y="2548969"/>
            <a:ext cx="6617369" cy="68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r>
              <a:rPr lang="pt-BR" sz="2400" dirty="0" smtClean="0"/>
              <a:t>Why it is Important</a:t>
            </a:r>
            <a:endParaRPr lang="pt-BR" sz="2400" dirty="0"/>
          </a:p>
        </p:txBody>
      </p:sp>
      <p:sp>
        <p:nvSpPr>
          <p:cNvPr id="17" name="Google Shape;194;p19"/>
          <p:cNvSpPr txBox="1">
            <a:spLocks/>
          </p:cNvSpPr>
          <p:nvPr/>
        </p:nvSpPr>
        <p:spPr>
          <a:xfrm>
            <a:off x="869209" y="3177625"/>
            <a:ext cx="5037383" cy="1094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a:buClrTx/>
            </a:pPr>
            <a:r>
              <a:rPr lang="en-US" sz="1200" dirty="0" smtClean="0"/>
              <a:t>Digital twins are constructed to simulate an object or process in real-time, offering performance insights and potential problems.</a:t>
            </a:r>
          </a:p>
          <a:p>
            <a:pPr marL="127000" indent="0">
              <a:buClrTx/>
              <a:buNone/>
            </a:pPr>
            <a:r>
              <a:rPr lang="en-US" b="1" dirty="0" smtClean="0"/>
              <a:t>Value</a:t>
            </a:r>
          </a:p>
          <a:p>
            <a:pPr marL="127000" indent="0">
              <a:buClrTx/>
              <a:buNone/>
            </a:pPr>
            <a:r>
              <a:rPr lang="en-US" sz="1200" dirty="0" smtClean="0"/>
              <a:t>It </a:t>
            </a:r>
            <a:r>
              <a:rPr lang="en-US" sz="1200" dirty="0"/>
              <a:t>will make the </a:t>
            </a:r>
            <a:r>
              <a:rPr lang="en-US" sz="1200" dirty="0" smtClean="0"/>
              <a:t>management to understand </a:t>
            </a:r>
            <a:r>
              <a:rPr lang="en-US" sz="1200" dirty="0"/>
              <a:t>the problem in the </a:t>
            </a:r>
            <a:r>
              <a:rPr lang="en-US" sz="1200" dirty="0" smtClean="0"/>
              <a:t>hospital  and make </a:t>
            </a:r>
            <a:r>
              <a:rPr lang="en-US" sz="1200" dirty="0"/>
              <a:t>it easy to understand the problem in active</a:t>
            </a:r>
            <a:endParaRPr lang="en-US" sz="1200" dirty="0" smtClean="0"/>
          </a:p>
          <a:p>
            <a:pPr>
              <a:buClrTx/>
            </a:pPr>
            <a:endParaRPr lang="en-US" sz="1200" dirty="0"/>
          </a:p>
          <a:p>
            <a:pPr>
              <a:buClrTx/>
            </a:pPr>
            <a:endParaRPr lang="en-US" sz="1200" dirty="0" smtClean="0"/>
          </a:p>
          <a:p>
            <a:pPr>
              <a:buClrTx/>
            </a:pPr>
            <a:endParaRPr lang="en-US" sz="1200" dirty="0"/>
          </a:p>
        </p:txBody>
      </p:sp>
      <p:sp>
        <p:nvSpPr>
          <p:cNvPr id="18" name="Google Shape;195;p19"/>
          <p:cNvSpPr txBox="1">
            <a:spLocks/>
          </p:cNvSpPr>
          <p:nvPr/>
        </p:nvSpPr>
        <p:spPr>
          <a:xfrm>
            <a:off x="8232125" y="6137375"/>
            <a:ext cx="435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000000"/>
              </a:buClr>
              <a:buFont typeface="Arial"/>
              <a:buNone/>
              <a:defRPr sz="1000" b="1" i="0" u="none" strike="noStrike" cap="none">
                <a:solidFill>
                  <a:srgbClr val="FFFFFF"/>
                </a:solidFill>
                <a:latin typeface="Poppins"/>
                <a:ea typeface="Poppins"/>
                <a:cs typeface="Poppins"/>
                <a:sym typeface="Poppins"/>
              </a:defRPr>
            </a:lvl9pPr>
          </a:lstStyle>
          <a:p>
            <a:fld id="{00000000-1234-1234-1234-123412341234}" type="slidenum">
              <a:rPr lang="en" smtClean="0"/>
              <a:pPr/>
              <a:t>7</a:t>
            </a:fld>
            <a:endParaRPr lang="en"/>
          </a:p>
        </p:txBody>
      </p:sp>
      <p:grpSp>
        <p:nvGrpSpPr>
          <p:cNvPr id="19" name="Google Shape;196;p19"/>
          <p:cNvGrpSpPr/>
          <p:nvPr/>
        </p:nvGrpSpPr>
        <p:grpSpPr>
          <a:xfrm>
            <a:off x="6114360" y="5214387"/>
            <a:ext cx="369505" cy="369505"/>
            <a:chOff x="2594050" y="1631825"/>
            <a:chExt cx="439625" cy="439625"/>
          </a:xfrm>
        </p:grpSpPr>
        <p:sp>
          <p:nvSpPr>
            <p:cNvPr id="20"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69;p31"/>
          <p:cNvGrpSpPr/>
          <p:nvPr/>
        </p:nvGrpSpPr>
        <p:grpSpPr>
          <a:xfrm>
            <a:off x="6451459" y="3663368"/>
            <a:ext cx="342882" cy="350068"/>
            <a:chOff x="3951850" y="2985350"/>
            <a:chExt cx="407950" cy="416500"/>
          </a:xfrm>
        </p:grpSpPr>
        <p:sp>
          <p:nvSpPr>
            <p:cNvPr id="25" name="Google Shape;370;p3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1;p3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p3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p3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828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Target Segment</a:t>
            </a:r>
            <a:endParaRPr dirty="0"/>
          </a:p>
        </p:txBody>
      </p:sp>
      <p:sp>
        <p:nvSpPr>
          <p:cNvPr id="477" name="Google Shape;477;p39"/>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2</a:t>
            </a:r>
            <a:endParaRPr sz="60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23"/>
          <p:cNvSpPr txBox="1">
            <a:spLocks noGrp="1"/>
          </p:cNvSpPr>
          <p:nvPr>
            <p:ph type="title"/>
          </p:nvPr>
        </p:nvSpPr>
        <p:spPr>
          <a:xfrm>
            <a:off x="457199" y="1166125"/>
            <a:ext cx="4712941"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Targeted Segment</a:t>
            </a:r>
            <a:endParaRPr dirty="0"/>
          </a:p>
        </p:txBody>
      </p:sp>
      <p:sp>
        <p:nvSpPr>
          <p:cNvPr id="257" name="Google Shape;257;p23"/>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p>
            <a:pPr>
              <a:buClrTx/>
            </a:pPr>
            <a:r>
              <a:rPr lang="en-US" dirty="0"/>
              <a:t>Hospitals </a:t>
            </a:r>
            <a:r>
              <a:rPr lang="en-US" dirty="0" smtClean="0"/>
              <a:t> (Prime Target) </a:t>
            </a:r>
            <a:endParaRPr lang="en-US" dirty="0"/>
          </a:p>
          <a:p>
            <a:pPr>
              <a:buClrTx/>
            </a:pPr>
            <a:r>
              <a:rPr lang="en-US" dirty="0" smtClean="0"/>
              <a:t>Engineering </a:t>
            </a:r>
            <a:r>
              <a:rPr lang="en-US" dirty="0"/>
              <a:t>(systems</a:t>
            </a:r>
            <a:r>
              <a:rPr lang="en-US" dirty="0" smtClean="0"/>
              <a:t>)</a:t>
            </a:r>
          </a:p>
          <a:p>
            <a:pPr>
              <a:buClrTx/>
            </a:pPr>
            <a:r>
              <a:rPr lang="en-US" dirty="0" smtClean="0"/>
              <a:t>Automobile </a:t>
            </a:r>
            <a:r>
              <a:rPr lang="en-US" dirty="0"/>
              <a:t>manufacturing.</a:t>
            </a:r>
          </a:p>
          <a:p>
            <a:pPr>
              <a:buClrTx/>
            </a:pPr>
            <a:r>
              <a:rPr lang="en-US" dirty="0"/>
              <a:t>Aircraft production.</a:t>
            </a:r>
          </a:p>
          <a:p>
            <a:pPr>
              <a:buClrTx/>
            </a:pPr>
            <a:r>
              <a:rPr lang="en-US" dirty="0"/>
              <a:t>Railcar design.</a:t>
            </a:r>
          </a:p>
          <a:p>
            <a:pPr>
              <a:buClrTx/>
            </a:pPr>
            <a:r>
              <a:rPr lang="en-US" dirty="0"/>
              <a:t>Building construction.</a:t>
            </a:r>
          </a:p>
          <a:p>
            <a:pPr>
              <a:buClrTx/>
            </a:pPr>
            <a:r>
              <a:rPr lang="en-US" dirty="0"/>
              <a:t>Manufacturing.</a:t>
            </a:r>
          </a:p>
          <a:p>
            <a:pPr>
              <a:buClrTx/>
            </a:pPr>
            <a:r>
              <a:rPr lang="en-US" dirty="0"/>
              <a:t>Power </a:t>
            </a:r>
            <a:r>
              <a:rPr lang="en-US" dirty="0" smtClean="0"/>
              <a:t>utilities , etc.,</a:t>
            </a:r>
            <a:endParaRPr lang="en-US" dirty="0"/>
          </a:p>
          <a:p>
            <a:pPr marL="0" lvl="0" indent="0" algn="l" rtl="0">
              <a:spcBef>
                <a:spcPts val="600"/>
              </a:spcBef>
              <a:spcAft>
                <a:spcPts val="0"/>
              </a:spcAft>
              <a:buClrTx/>
              <a:buNone/>
            </a:pP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651" y="617950"/>
            <a:ext cx="3958500" cy="3958500"/>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664</Words>
  <Application>Microsoft Office PowerPoint</Application>
  <PresentationFormat>On-screen Show (16:9)</PresentationFormat>
  <Paragraphs>151</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Poppins</vt:lpstr>
      <vt:lpstr>Calibri</vt:lpstr>
      <vt:lpstr>Source Sans Pro</vt:lpstr>
      <vt:lpstr>Algerian</vt:lpstr>
      <vt:lpstr>Poppins </vt:lpstr>
      <vt:lpstr>Arial</vt:lpstr>
      <vt:lpstr>Poppins Light</vt:lpstr>
      <vt:lpstr>Book Antiqua</vt:lpstr>
      <vt:lpstr>Cymbeline template</vt:lpstr>
      <vt:lpstr>METAVERSE INTERACTION MODULE</vt:lpstr>
      <vt:lpstr>Metaverse!</vt:lpstr>
      <vt:lpstr>PowerPoint Presentation</vt:lpstr>
      <vt:lpstr> Preparing for the next evolution of the internet, let's create systems that could be put in place to make the transition from the real-world to the virtual one seamless.</vt:lpstr>
      <vt:lpstr>Digital Twin</vt:lpstr>
      <vt:lpstr>What are Digital Twins?</vt:lpstr>
      <vt:lpstr>Why do we need digital twins?</vt:lpstr>
      <vt:lpstr>Target Segment</vt:lpstr>
      <vt:lpstr>Targeted Segment</vt:lpstr>
      <vt:lpstr>3.1 $ Billion</vt:lpstr>
      <vt:lpstr>Solution Idea</vt:lpstr>
      <vt:lpstr>Solution  Idea</vt:lpstr>
      <vt:lpstr>PowerPoint Presentation</vt:lpstr>
      <vt:lpstr>PowerPoint Presentation</vt:lpstr>
      <vt:lpstr>Working Of Digital Twin:</vt:lpstr>
      <vt:lpstr>PowerPoint Presentation</vt:lpstr>
      <vt:lpstr>Technology Stack</vt:lpstr>
      <vt:lpstr> Business Impact / Measure Of Success</vt:lpstr>
      <vt:lpstr> How will the customer benefit?</vt:lpstr>
      <vt:lpstr>How digital twin has impacted the industry?</vt:lpstr>
      <vt:lpstr>USP(unique selling point)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METAVERSE INTERACTION MODULE</dc:title>
  <dc:creator>hp</dc:creator>
  <cp:lastModifiedBy>hp</cp:lastModifiedBy>
  <cp:revision>78</cp:revision>
  <dcterms:modified xsi:type="dcterms:W3CDTF">2022-01-08T17:27:19Z</dcterms:modified>
</cp:coreProperties>
</file>